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8288000" cy="10287000"/>
  <p:notesSz cx="6858000" cy="9144000"/>
  <p:embeddedFontLst>
    <p:embeddedFont>
      <p:font typeface="Bobby Jones Soft" panose="020B0604020202020204" charset="0"/>
      <p:regular r:id="rId116"/>
    </p:embeddedFont>
    <p:embeddedFont>
      <p:font typeface="Calibri" panose="020F0502020204030204" pitchFamily="34" charset="0"/>
      <p:regular r:id="rId117"/>
      <p:bold r:id="rId118"/>
      <p:italic r:id="rId119"/>
      <p:boldItalic r:id="rId120"/>
    </p:embeddedFont>
    <p:embeddedFont>
      <p:font typeface="Chewy" panose="020B0604020202020204" charset="0"/>
      <p:regular r:id="rId121"/>
    </p:embeddedFont>
    <p:embeddedFont>
      <p:font typeface="KG Primary Penmanship" panose="020B0604020202020204" charset="0"/>
      <p:regular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4.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5.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7.svg"/></Relationships>
</file>

<file path=ppt/slides/_rels/slide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17.svg"/></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17.svg"/></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17.svg"/></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17.svg"/></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7.svg"/></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7.sv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17.svg"/></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17.svg"/></Relationships>
</file>

<file path=ppt/slides/_rels/slide10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parrocchiabelsito.it/"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svg"/><Relationship Id="rId7"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2.pn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3.svg"/></Relationships>
</file>

<file path=ppt/slides/_rels/slide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7.svg"/><Relationship Id="rId7"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7.svg"/><Relationship Id="rId7"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17.svg"/></Relationships>
</file>

<file path=ppt/slides/_rels/slide9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3456851" y="1028700"/>
            <a:ext cx="11204484" cy="8866385"/>
          </a:xfrm>
          <a:custGeom>
            <a:avLst/>
            <a:gdLst/>
            <a:ahLst/>
            <a:cxnLst/>
            <a:rect l="l" t="t" r="r" b="b"/>
            <a:pathLst>
              <a:path w="11204484" h="8866385">
                <a:moveTo>
                  <a:pt x="0" y="0"/>
                </a:moveTo>
                <a:lnTo>
                  <a:pt x="11204484" y="0"/>
                </a:lnTo>
                <a:lnTo>
                  <a:pt x="11204484" y="8866385"/>
                </a:lnTo>
                <a:lnTo>
                  <a:pt x="0" y="8866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flipH="1">
            <a:off x="15495096" y="76159"/>
            <a:ext cx="2792904" cy="2325728"/>
          </a:xfrm>
          <a:custGeom>
            <a:avLst/>
            <a:gdLst/>
            <a:ahLst/>
            <a:cxnLst/>
            <a:rect l="l" t="t" r="r" b="b"/>
            <a:pathLst>
              <a:path w="2792904" h="2325728">
                <a:moveTo>
                  <a:pt x="2792904" y="0"/>
                </a:moveTo>
                <a:lnTo>
                  <a:pt x="0" y="0"/>
                </a:lnTo>
                <a:lnTo>
                  <a:pt x="0" y="2325728"/>
                </a:lnTo>
                <a:lnTo>
                  <a:pt x="2792904" y="2325728"/>
                </a:lnTo>
                <a:lnTo>
                  <a:pt x="27929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Freeform 4"/>
          <p:cNvSpPr/>
          <p:nvPr/>
        </p:nvSpPr>
        <p:spPr>
          <a:xfrm>
            <a:off x="258086" y="2250262"/>
            <a:ext cx="2757364" cy="2526748"/>
          </a:xfrm>
          <a:custGeom>
            <a:avLst/>
            <a:gdLst/>
            <a:ahLst/>
            <a:cxnLst/>
            <a:rect l="l" t="t" r="r" b="b"/>
            <a:pathLst>
              <a:path w="2757364" h="2526748">
                <a:moveTo>
                  <a:pt x="0" y="0"/>
                </a:moveTo>
                <a:lnTo>
                  <a:pt x="2757364" y="0"/>
                </a:lnTo>
                <a:lnTo>
                  <a:pt x="2757364" y="2526748"/>
                </a:lnTo>
                <a:lnTo>
                  <a:pt x="0" y="2526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5" name="Freeform 5"/>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8"/>
            <a:stretch>
              <a:fillRect/>
            </a:stretch>
          </a:blipFill>
        </p:spPr>
        <p:txBody>
          <a:bodyPr/>
          <a:lstStyle/>
          <a:p>
            <a:endParaRPr lang="it-IT"/>
          </a:p>
        </p:txBody>
      </p:sp>
      <p:sp>
        <p:nvSpPr>
          <p:cNvPr id="6" name="TextBox 6"/>
          <p:cNvSpPr txBox="1"/>
          <p:nvPr/>
        </p:nvSpPr>
        <p:spPr>
          <a:xfrm>
            <a:off x="4432572" y="4201953"/>
            <a:ext cx="9772588" cy="3333319"/>
          </a:xfrm>
          <a:prstGeom prst="rect">
            <a:avLst/>
          </a:prstGeom>
        </p:spPr>
        <p:txBody>
          <a:bodyPr lIns="0" tIns="0" rIns="0" bIns="0" rtlCol="0" anchor="t">
            <a:spAutoFit/>
          </a:bodyPr>
          <a:lstStyle/>
          <a:p>
            <a:pPr algn="ctr">
              <a:lnSpc>
                <a:spcPts val="12733"/>
              </a:lnSpc>
            </a:pPr>
            <a:r>
              <a:rPr lang="en-US" sz="12733">
                <a:solidFill>
                  <a:srgbClr val="0E0845"/>
                </a:solidFill>
                <a:latin typeface="Bobby Jones Soft"/>
              </a:rPr>
              <a:t>Quanto Conosci L’AC?</a:t>
            </a:r>
          </a:p>
        </p:txBody>
      </p:sp>
      <p:sp>
        <p:nvSpPr>
          <p:cNvPr id="7" name="Freeform 7"/>
          <p:cNvSpPr/>
          <p:nvPr/>
        </p:nvSpPr>
        <p:spPr>
          <a:xfrm>
            <a:off x="12897997" y="2143820"/>
            <a:ext cx="3993551" cy="8143180"/>
          </a:xfrm>
          <a:custGeom>
            <a:avLst/>
            <a:gdLst/>
            <a:ahLst/>
            <a:cxnLst/>
            <a:rect l="l" t="t" r="r" b="b"/>
            <a:pathLst>
              <a:path w="3993551" h="8143180">
                <a:moveTo>
                  <a:pt x="0" y="0"/>
                </a:moveTo>
                <a:lnTo>
                  <a:pt x="3993551" y="0"/>
                </a:lnTo>
                <a:lnTo>
                  <a:pt x="3993551" y="8143180"/>
                </a:lnTo>
                <a:lnTo>
                  <a:pt x="0" y="8143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8" name="Freeform 8"/>
          <p:cNvSpPr/>
          <p:nvPr/>
        </p:nvSpPr>
        <p:spPr>
          <a:xfrm>
            <a:off x="62705" y="6167660"/>
            <a:ext cx="4723461" cy="4162550"/>
          </a:xfrm>
          <a:custGeom>
            <a:avLst/>
            <a:gdLst/>
            <a:ahLst/>
            <a:cxnLst/>
            <a:rect l="l" t="t" r="r" b="b"/>
            <a:pathLst>
              <a:path w="4723461" h="4162550">
                <a:moveTo>
                  <a:pt x="0" y="0"/>
                </a:moveTo>
                <a:lnTo>
                  <a:pt x="4723461" y="0"/>
                </a:lnTo>
                <a:lnTo>
                  <a:pt x="4723461" y="4162550"/>
                </a:lnTo>
                <a:lnTo>
                  <a:pt x="0" y="41625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9" name="TextBox 9"/>
          <p:cNvSpPr txBox="1"/>
          <p:nvPr/>
        </p:nvSpPr>
        <p:spPr>
          <a:xfrm>
            <a:off x="7516186" y="3523257"/>
            <a:ext cx="3255628" cy="669925"/>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Let’s Play</a:t>
            </a:r>
          </a:p>
        </p:txBody>
      </p:sp>
      <p:sp>
        <p:nvSpPr>
          <p:cNvPr id="10" name="TextBox 10"/>
          <p:cNvSpPr txBox="1"/>
          <p:nvPr/>
        </p:nvSpPr>
        <p:spPr>
          <a:xfrm>
            <a:off x="5998831" y="7620998"/>
            <a:ext cx="6290337" cy="1298574"/>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di Azione Cattolica San Paolo Bel Sito</a:t>
            </a:r>
          </a:p>
        </p:txBody>
      </p:sp>
      <p:sp>
        <p:nvSpPr>
          <p:cNvPr id="11" name="TextBox 1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2" name="TextBox 12"/>
          <p:cNvSpPr txBox="1"/>
          <p:nvPr/>
        </p:nvSpPr>
        <p:spPr>
          <a:xfrm>
            <a:off x="3722274" y="1728014"/>
            <a:ext cx="8018128" cy="669925"/>
          </a:xfrm>
          <a:prstGeom prst="rect">
            <a:avLst/>
          </a:prstGeom>
        </p:spPr>
        <p:txBody>
          <a:bodyPr lIns="0" tIns="0" rIns="0" bIns="0" rtlCol="0" anchor="t">
            <a:spAutoFit/>
          </a:bodyPr>
          <a:lstStyle/>
          <a:p>
            <a:pPr algn="ctr">
              <a:lnSpc>
                <a:spcPts val="4999"/>
              </a:lnSpc>
            </a:pPr>
            <a:r>
              <a:rPr lang="en-US" sz="4999">
                <a:solidFill>
                  <a:srgbClr val="0E0845"/>
                </a:solidFill>
                <a:latin typeface="KG Primary Penmanship"/>
              </a:rPr>
              <a:t>www.camminoassemblearespbs.it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59639" y="5143500"/>
            <a:ext cx="5999661" cy="127693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59639" y="6753806"/>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619472" y="7058606"/>
            <a:ext cx="53478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Da un comitato cattolico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a:t>
            </a:r>
          </a:p>
        </p:txBody>
      </p:sp>
      <p:sp>
        <p:nvSpPr>
          <p:cNvPr id="23" name="TextBox 23"/>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Da due seminaristi</a:t>
            </a:r>
          </a:p>
        </p:txBody>
      </p:sp>
      <p:sp>
        <p:nvSpPr>
          <p:cNvPr id="24" name="TextBox 24"/>
          <p:cNvSpPr txBox="1"/>
          <p:nvPr/>
        </p:nvSpPr>
        <p:spPr>
          <a:xfrm>
            <a:off x="11619472" y="3553162"/>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Da due studenti universitari</a:t>
            </a:r>
          </a:p>
        </p:txBody>
      </p:sp>
      <p:sp>
        <p:nvSpPr>
          <p:cNvPr id="25" name="TextBox 2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Da Papa Pio IX</a:t>
            </a:r>
          </a:p>
        </p:txBody>
      </p:sp>
      <p:sp>
        <p:nvSpPr>
          <p:cNvPr id="26" name="TextBox 26"/>
          <p:cNvSpPr txBox="1"/>
          <p:nvPr/>
        </p:nvSpPr>
        <p:spPr>
          <a:xfrm>
            <a:off x="1435770" y="4353262"/>
            <a:ext cx="9038943"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Da chi venne fondata l’Azione Cattolica?</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9" name="Group 9"/>
          <p:cNvGrpSpPr/>
          <p:nvPr/>
        </p:nvGrpSpPr>
        <p:grpSpPr>
          <a:xfrm>
            <a:off x="11201719" y="3406011"/>
            <a:ext cx="6659569" cy="141738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01719" y="5528243"/>
            <a:ext cx="6659569" cy="141738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01719" y="7650474"/>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Freeform 21"/>
          <p:cNvSpPr/>
          <p:nvPr/>
        </p:nvSpPr>
        <p:spPr>
          <a:xfrm>
            <a:off x="5718949" y="2702288"/>
            <a:ext cx="5774207" cy="7559867"/>
          </a:xfrm>
          <a:custGeom>
            <a:avLst/>
            <a:gdLst/>
            <a:ahLst/>
            <a:cxnLst/>
            <a:rect l="l" t="t" r="r" b="b"/>
            <a:pathLst>
              <a:path w="5774207" h="7559867">
                <a:moveTo>
                  <a:pt x="0" y="0"/>
                </a:moveTo>
                <a:lnTo>
                  <a:pt x="5774207" y="0"/>
                </a:lnTo>
                <a:lnTo>
                  <a:pt x="5774207" y="7559867"/>
                </a:lnTo>
                <a:lnTo>
                  <a:pt x="0" y="7559867"/>
                </a:lnTo>
                <a:lnTo>
                  <a:pt x="0" y="0"/>
                </a:lnTo>
                <a:close/>
              </a:path>
            </a:pathLst>
          </a:custGeom>
          <a:blipFill>
            <a:blip r:embed="rId5"/>
            <a:stretch>
              <a:fillRect t="-7715" r="-417"/>
            </a:stretch>
          </a:blipFill>
        </p:spPr>
        <p:txBody>
          <a:bodyPr/>
          <a:lstStyle/>
          <a:p>
            <a:endParaRPr lang="it-IT"/>
          </a:p>
        </p:txBody>
      </p:sp>
      <p:sp>
        <p:nvSpPr>
          <p:cNvPr id="22" name="TextBox 22"/>
          <p:cNvSpPr txBox="1"/>
          <p:nvPr/>
        </p:nvSpPr>
        <p:spPr>
          <a:xfrm>
            <a:off x="1826586" y="3229834"/>
            <a:ext cx="4074039" cy="5038690"/>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ACR in foto?</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2007/2008</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2011/2012</a:t>
            </a:r>
          </a:p>
        </p:txBody>
      </p:sp>
      <p:sp>
        <p:nvSpPr>
          <p:cNvPr id="26" name="TextBox 26"/>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34</a:t>
            </a:r>
          </a:p>
        </p:txBody>
      </p:sp>
      <p:sp>
        <p:nvSpPr>
          <p:cNvPr id="27" name="TextBox 27"/>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600200"/>
            <a:ext cx="6763315" cy="5283840"/>
          </a:xfrm>
          <a:custGeom>
            <a:avLst/>
            <a:gdLst/>
            <a:ahLst/>
            <a:cxnLst/>
            <a:rect l="l" t="t" r="r" b="b"/>
            <a:pathLst>
              <a:path w="6763315" h="5283840">
                <a:moveTo>
                  <a:pt x="0" y="0"/>
                </a:moveTo>
                <a:lnTo>
                  <a:pt x="6763315" y="0"/>
                </a:lnTo>
                <a:lnTo>
                  <a:pt x="6763315" y="5283840"/>
                </a:lnTo>
                <a:lnTo>
                  <a:pt x="0" y="5283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Freeform 5"/>
          <p:cNvSpPr/>
          <p:nvPr/>
        </p:nvSpPr>
        <p:spPr>
          <a:xfrm>
            <a:off x="6934153" y="769069"/>
            <a:ext cx="11195674" cy="7949144"/>
          </a:xfrm>
          <a:custGeom>
            <a:avLst/>
            <a:gdLst/>
            <a:ahLst/>
            <a:cxnLst/>
            <a:rect l="l" t="t" r="r" b="b"/>
            <a:pathLst>
              <a:path w="11195674" h="7949144">
                <a:moveTo>
                  <a:pt x="0" y="0"/>
                </a:moveTo>
                <a:lnTo>
                  <a:pt x="11195674" y="0"/>
                </a:lnTo>
                <a:lnTo>
                  <a:pt x="11195674" y="7949145"/>
                </a:lnTo>
                <a:lnTo>
                  <a:pt x="0" y="7949145"/>
                </a:lnTo>
                <a:lnTo>
                  <a:pt x="0" y="0"/>
                </a:lnTo>
                <a:close/>
              </a:path>
            </a:pathLst>
          </a:custGeom>
          <a:blipFill>
            <a:blip r:embed="rId5"/>
            <a:stretch>
              <a:fillRect l="-1306" t="-2156" r="-1306" b="-6234"/>
            </a:stretch>
          </a:blipFill>
        </p:spPr>
        <p:txBody>
          <a:bodyPr/>
          <a:lstStyle/>
          <a:p>
            <a:endParaRPr lang="it-IT"/>
          </a:p>
        </p:txBody>
      </p:sp>
      <p:grpSp>
        <p:nvGrpSpPr>
          <p:cNvPr id="6" name="Group 6"/>
          <p:cNvGrpSpPr/>
          <p:nvPr/>
        </p:nvGrpSpPr>
        <p:grpSpPr>
          <a:xfrm>
            <a:off x="12423857" y="8827690"/>
            <a:ext cx="3160261" cy="1232989"/>
            <a:chOff x="0" y="0"/>
            <a:chExt cx="1089768" cy="425178"/>
          </a:xfrm>
        </p:grpSpPr>
        <p:sp>
          <p:nvSpPr>
            <p:cNvPr id="7" name="Freeform 7"/>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8" name="Freeform 8"/>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9" name="Freeform 9"/>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0" name="TextBox 10"/>
          <p:cNvSpPr txBox="1"/>
          <p:nvPr/>
        </p:nvSpPr>
        <p:spPr>
          <a:xfrm>
            <a:off x="12557207" y="9167959"/>
            <a:ext cx="2893561"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2005/2006</a:t>
            </a:r>
          </a:p>
        </p:txBody>
      </p:sp>
      <p:sp>
        <p:nvSpPr>
          <p:cNvPr id="11" name="TextBox 11"/>
          <p:cNvSpPr txBox="1"/>
          <p:nvPr/>
        </p:nvSpPr>
        <p:spPr>
          <a:xfrm>
            <a:off x="633688" y="172402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35</a:t>
            </a:r>
          </a:p>
        </p:txBody>
      </p:sp>
      <p:sp>
        <p:nvSpPr>
          <p:cNvPr id="12" name="TextBox 12"/>
          <p:cNvSpPr txBox="1"/>
          <p:nvPr/>
        </p:nvSpPr>
        <p:spPr>
          <a:xfrm>
            <a:off x="570904" y="3886200"/>
            <a:ext cx="5746916" cy="2114933"/>
          </a:xfrm>
          <a:prstGeom prst="rect">
            <a:avLst/>
          </a:prstGeom>
        </p:spPr>
        <p:txBody>
          <a:bodyPr lIns="0" tIns="0" rIns="0" bIns="0" rtlCol="0" anchor="t">
            <a:spAutoFit/>
          </a:bodyPr>
          <a:lstStyle/>
          <a:p>
            <a:pPr algn="ctr">
              <a:lnSpc>
                <a:spcPts val="5228"/>
              </a:lnSpc>
            </a:pPr>
            <a:r>
              <a:rPr lang="en-US" sz="7922">
                <a:solidFill>
                  <a:srgbClr val="0E0845"/>
                </a:solidFill>
                <a:latin typeface="KG Primary Penmanship"/>
              </a:rPr>
              <a:t>A che anno risale il tesseramento in foto?</a:t>
            </a:r>
          </a:p>
        </p:txBody>
      </p:sp>
      <p:grpSp>
        <p:nvGrpSpPr>
          <p:cNvPr id="13" name="Group 13"/>
          <p:cNvGrpSpPr/>
          <p:nvPr/>
        </p:nvGrpSpPr>
        <p:grpSpPr>
          <a:xfrm>
            <a:off x="8396820" y="8827690"/>
            <a:ext cx="3160261" cy="1232989"/>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8530170" y="9167959"/>
            <a:ext cx="28027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2006/2007</a:t>
            </a:r>
          </a:p>
        </p:txBody>
      </p:sp>
      <p:grpSp>
        <p:nvGrpSpPr>
          <p:cNvPr id="18" name="Group 18"/>
          <p:cNvGrpSpPr/>
          <p:nvPr/>
        </p:nvGrpSpPr>
        <p:grpSpPr>
          <a:xfrm>
            <a:off x="4369784" y="8894629"/>
            <a:ext cx="3160261" cy="1232989"/>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4506235" y="9167959"/>
            <a:ext cx="273536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grpSp>
        <p:nvGrpSpPr>
          <p:cNvPr id="23" name="Group 23"/>
          <p:cNvGrpSpPr/>
          <p:nvPr/>
        </p:nvGrpSpPr>
        <p:grpSpPr>
          <a:xfrm>
            <a:off x="346884" y="8894629"/>
            <a:ext cx="3160261" cy="1232989"/>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485479" y="9167959"/>
            <a:ext cx="288307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600200"/>
            <a:ext cx="6763315" cy="5283840"/>
          </a:xfrm>
          <a:custGeom>
            <a:avLst/>
            <a:gdLst/>
            <a:ahLst/>
            <a:cxnLst/>
            <a:rect l="l" t="t" r="r" b="b"/>
            <a:pathLst>
              <a:path w="6763315" h="5283840">
                <a:moveTo>
                  <a:pt x="0" y="0"/>
                </a:moveTo>
                <a:lnTo>
                  <a:pt x="6763315" y="0"/>
                </a:lnTo>
                <a:lnTo>
                  <a:pt x="6763315" y="5283840"/>
                </a:lnTo>
                <a:lnTo>
                  <a:pt x="0" y="5283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Freeform 5"/>
          <p:cNvSpPr/>
          <p:nvPr/>
        </p:nvSpPr>
        <p:spPr>
          <a:xfrm>
            <a:off x="6934153" y="769069"/>
            <a:ext cx="11195674" cy="7949144"/>
          </a:xfrm>
          <a:custGeom>
            <a:avLst/>
            <a:gdLst/>
            <a:ahLst/>
            <a:cxnLst/>
            <a:rect l="l" t="t" r="r" b="b"/>
            <a:pathLst>
              <a:path w="11195674" h="7949144">
                <a:moveTo>
                  <a:pt x="0" y="0"/>
                </a:moveTo>
                <a:lnTo>
                  <a:pt x="11195674" y="0"/>
                </a:lnTo>
                <a:lnTo>
                  <a:pt x="11195674" y="7949145"/>
                </a:lnTo>
                <a:lnTo>
                  <a:pt x="0" y="7949145"/>
                </a:lnTo>
                <a:lnTo>
                  <a:pt x="0" y="0"/>
                </a:lnTo>
                <a:close/>
              </a:path>
            </a:pathLst>
          </a:custGeom>
          <a:blipFill>
            <a:blip r:embed="rId5"/>
            <a:stretch>
              <a:fillRect l="-1306" t="-2156" r="-1306" b="-6234"/>
            </a:stretch>
          </a:blipFill>
        </p:spPr>
        <p:txBody>
          <a:bodyPr/>
          <a:lstStyle/>
          <a:p>
            <a:endParaRPr lang="it-IT"/>
          </a:p>
        </p:txBody>
      </p:sp>
      <p:grpSp>
        <p:nvGrpSpPr>
          <p:cNvPr id="6" name="Group 6"/>
          <p:cNvGrpSpPr/>
          <p:nvPr/>
        </p:nvGrpSpPr>
        <p:grpSpPr>
          <a:xfrm>
            <a:off x="12423857" y="8827690"/>
            <a:ext cx="3160261" cy="1232989"/>
            <a:chOff x="0" y="0"/>
            <a:chExt cx="1089768" cy="425178"/>
          </a:xfrm>
        </p:grpSpPr>
        <p:sp>
          <p:nvSpPr>
            <p:cNvPr id="7" name="Freeform 7"/>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8" name="Freeform 8"/>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9" name="Freeform 9"/>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0" name="TextBox 10"/>
          <p:cNvSpPr txBox="1"/>
          <p:nvPr/>
        </p:nvSpPr>
        <p:spPr>
          <a:xfrm>
            <a:off x="633688" y="172402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35</a:t>
            </a:r>
          </a:p>
        </p:txBody>
      </p:sp>
      <p:sp>
        <p:nvSpPr>
          <p:cNvPr id="11" name="TextBox 11"/>
          <p:cNvSpPr txBox="1"/>
          <p:nvPr/>
        </p:nvSpPr>
        <p:spPr>
          <a:xfrm>
            <a:off x="570904" y="3886200"/>
            <a:ext cx="5746916" cy="2114933"/>
          </a:xfrm>
          <a:prstGeom prst="rect">
            <a:avLst/>
          </a:prstGeom>
        </p:spPr>
        <p:txBody>
          <a:bodyPr lIns="0" tIns="0" rIns="0" bIns="0" rtlCol="0" anchor="t">
            <a:spAutoFit/>
          </a:bodyPr>
          <a:lstStyle/>
          <a:p>
            <a:pPr algn="ctr">
              <a:lnSpc>
                <a:spcPts val="5228"/>
              </a:lnSpc>
            </a:pPr>
            <a:r>
              <a:rPr lang="en-US" sz="7922">
                <a:solidFill>
                  <a:srgbClr val="0E0845"/>
                </a:solidFill>
                <a:latin typeface="KG Primary Penmanship"/>
              </a:rPr>
              <a:t>A che anno risale il tesseramento in foto?</a:t>
            </a:r>
          </a:p>
        </p:txBody>
      </p:sp>
      <p:grpSp>
        <p:nvGrpSpPr>
          <p:cNvPr id="12" name="Group 12"/>
          <p:cNvGrpSpPr/>
          <p:nvPr/>
        </p:nvGrpSpPr>
        <p:grpSpPr>
          <a:xfrm>
            <a:off x="8396820" y="8827690"/>
            <a:ext cx="3160261" cy="1232989"/>
            <a:chOff x="0" y="0"/>
            <a:chExt cx="1089768" cy="425178"/>
          </a:xfrm>
        </p:grpSpPr>
        <p:sp>
          <p:nvSpPr>
            <p:cNvPr id="13" name="Freeform 13"/>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4" name="Freeform 14"/>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5" name="Freeform 15"/>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6" name="TextBox 16"/>
          <p:cNvSpPr txBox="1"/>
          <p:nvPr/>
        </p:nvSpPr>
        <p:spPr>
          <a:xfrm>
            <a:off x="8530170" y="9167959"/>
            <a:ext cx="280275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2006/2007</a:t>
            </a:r>
          </a:p>
        </p:txBody>
      </p:sp>
      <p:grpSp>
        <p:nvGrpSpPr>
          <p:cNvPr id="17" name="Group 17"/>
          <p:cNvGrpSpPr/>
          <p:nvPr/>
        </p:nvGrpSpPr>
        <p:grpSpPr>
          <a:xfrm>
            <a:off x="4369784" y="8894629"/>
            <a:ext cx="3160261" cy="1232989"/>
            <a:chOff x="0" y="0"/>
            <a:chExt cx="1089768" cy="425178"/>
          </a:xfrm>
        </p:grpSpPr>
        <p:sp>
          <p:nvSpPr>
            <p:cNvPr id="18" name="Freeform 18"/>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9" name="Freeform 19"/>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0" name="Freeform 20"/>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1" name="TextBox 21"/>
          <p:cNvSpPr txBox="1"/>
          <p:nvPr/>
        </p:nvSpPr>
        <p:spPr>
          <a:xfrm>
            <a:off x="4506235" y="9167959"/>
            <a:ext cx="273536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grpSp>
        <p:nvGrpSpPr>
          <p:cNvPr id="22" name="Group 22"/>
          <p:cNvGrpSpPr/>
          <p:nvPr/>
        </p:nvGrpSpPr>
        <p:grpSpPr>
          <a:xfrm>
            <a:off x="346884" y="8894629"/>
            <a:ext cx="3160261" cy="1232989"/>
            <a:chOff x="0" y="0"/>
            <a:chExt cx="1089768" cy="425178"/>
          </a:xfrm>
        </p:grpSpPr>
        <p:sp>
          <p:nvSpPr>
            <p:cNvPr id="23" name="Freeform 23"/>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4" name="Freeform 24"/>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5" name="Freeform 25"/>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6" name="TextBox 26"/>
          <p:cNvSpPr txBox="1"/>
          <p:nvPr/>
        </p:nvSpPr>
        <p:spPr>
          <a:xfrm>
            <a:off x="485479" y="9167959"/>
            <a:ext cx="288307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
        <p:nvSpPr>
          <p:cNvPr id="27" name="TextBox 27"/>
          <p:cNvSpPr txBox="1"/>
          <p:nvPr/>
        </p:nvSpPr>
        <p:spPr>
          <a:xfrm>
            <a:off x="12557207" y="9167959"/>
            <a:ext cx="2893561"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2005/2006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701290"/>
            <a:ext cx="6385609" cy="4988757"/>
          </a:xfrm>
          <a:custGeom>
            <a:avLst/>
            <a:gdLst/>
            <a:ahLst/>
            <a:cxnLst/>
            <a:rect l="l" t="t" r="r" b="b"/>
            <a:pathLst>
              <a:path w="6385609" h="4988757">
                <a:moveTo>
                  <a:pt x="0" y="0"/>
                </a:moveTo>
                <a:lnTo>
                  <a:pt x="6385609" y="0"/>
                </a:lnTo>
                <a:lnTo>
                  <a:pt x="6385609" y="4988757"/>
                </a:lnTo>
                <a:lnTo>
                  <a:pt x="0" y="4988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556177" y="6904861"/>
            <a:ext cx="6522002" cy="1500263"/>
            <a:chOff x="0" y="0"/>
            <a:chExt cx="2218703" cy="510371"/>
          </a:xfrm>
        </p:grpSpPr>
        <p:sp>
          <p:nvSpPr>
            <p:cNvPr id="5" name="Freeform 5"/>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6" name="Freeform 6"/>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7" name="Freeform 7"/>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8" name="Freeform 8"/>
          <p:cNvSpPr/>
          <p:nvPr/>
        </p:nvSpPr>
        <p:spPr>
          <a:xfrm>
            <a:off x="6673174" y="37526"/>
            <a:ext cx="11444175" cy="6585847"/>
          </a:xfrm>
          <a:custGeom>
            <a:avLst/>
            <a:gdLst/>
            <a:ahLst/>
            <a:cxnLst/>
            <a:rect l="l" t="t" r="r" b="b"/>
            <a:pathLst>
              <a:path w="11444175" h="6585847">
                <a:moveTo>
                  <a:pt x="0" y="0"/>
                </a:moveTo>
                <a:lnTo>
                  <a:pt x="11444175" y="0"/>
                </a:lnTo>
                <a:lnTo>
                  <a:pt x="11444175" y="6585846"/>
                </a:lnTo>
                <a:lnTo>
                  <a:pt x="0" y="6585846"/>
                </a:lnTo>
                <a:lnTo>
                  <a:pt x="0" y="0"/>
                </a:lnTo>
                <a:close/>
              </a:path>
            </a:pathLst>
          </a:custGeom>
          <a:blipFill>
            <a:blip r:embed="rId5"/>
            <a:stretch>
              <a:fillRect l="-18002" t="-4740" r="-7553" b="-17924"/>
            </a:stretch>
          </a:blipFill>
        </p:spPr>
        <p:txBody>
          <a:bodyPr/>
          <a:lstStyle/>
          <a:p>
            <a:endParaRPr lang="it-IT"/>
          </a:p>
        </p:txBody>
      </p:sp>
      <p:sp>
        <p:nvSpPr>
          <p:cNvPr id="9" name="TextBox 9"/>
          <p:cNvSpPr txBox="1"/>
          <p:nvPr/>
        </p:nvSpPr>
        <p:spPr>
          <a:xfrm>
            <a:off x="1202230" y="157853"/>
            <a:ext cx="5246083" cy="10957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80258" y="2854074"/>
            <a:ext cx="5950502" cy="3599665"/>
          </a:xfrm>
          <a:prstGeom prst="rect">
            <a:avLst/>
          </a:prstGeom>
        </p:spPr>
        <p:txBody>
          <a:bodyPr lIns="0" tIns="0" rIns="0" bIns="0" rtlCol="0" anchor="t">
            <a:spAutoFit/>
          </a:bodyPr>
          <a:lstStyle/>
          <a:p>
            <a:pPr algn="ctr">
              <a:lnSpc>
                <a:spcPts val="7065"/>
              </a:lnSpc>
            </a:pPr>
            <a:r>
              <a:rPr lang="en-US" sz="7065">
                <a:solidFill>
                  <a:srgbClr val="0E0845"/>
                </a:solidFill>
                <a:latin typeface="KG Primary Penmanship"/>
              </a:rPr>
              <a:t>Cosa stavano cercando di fare questi baldi giovani in foto?</a:t>
            </a:r>
          </a:p>
        </p:txBody>
      </p:sp>
      <p:sp>
        <p:nvSpPr>
          <p:cNvPr id="11" name="TextBox 11"/>
          <p:cNvSpPr txBox="1"/>
          <p:nvPr/>
        </p:nvSpPr>
        <p:spPr>
          <a:xfrm>
            <a:off x="335530" y="1815590"/>
            <a:ext cx="4570544" cy="905134"/>
          </a:xfrm>
          <a:prstGeom prst="rect">
            <a:avLst/>
          </a:prstGeom>
        </p:spPr>
        <p:txBody>
          <a:bodyPr lIns="0" tIns="0" rIns="0" bIns="0" rtlCol="0" anchor="t">
            <a:spAutoFit/>
          </a:bodyPr>
          <a:lstStyle/>
          <a:p>
            <a:pPr algn="ctr">
              <a:lnSpc>
                <a:spcPts val="6689"/>
              </a:lnSpc>
            </a:pPr>
            <a:r>
              <a:rPr lang="en-US" sz="6689">
                <a:solidFill>
                  <a:srgbClr val="0E0845"/>
                </a:solidFill>
                <a:latin typeface="Bobby Jones Soft"/>
              </a:rPr>
              <a:t>Domanda 36</a:t>
            </a:r>
          </a:p>
        </p:txBody>
      </p:sp>
      <p:sp>
        <p:nvSpPr>
          <p:cNvPr id="12" name="TextBox 12"/>
          <p:cNvSpPr txBox="1"/>
          <p:nvPr/>
        </p:nvSpPr>
        <p:spPr>
          <a:xfrm>
            <a:off x="1556177" y="698532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Sono in punizione perché non hanno pagato la tessera AC</a:t>
            </a:r>
          </a:p>
        </p:txBody>
      </p:sp>
      <p:grpSp>
        <p:nvGrpSpPr>
          <p:cNvPr id="13" name="Group 13"/>
          <p:cNvGrpSpPr/>
          <p:nvPr/>
        </p:nvGrpSpPr>
        <p:grpSpPr>
          <a:xfrm>
            <a:off x="1556177" y="8681349"/>
            <a:ext cx="6522002" cy="1500263"/>
            <a:chOff x="0" y="0"/>
            <a:chExt cx="2218703" cy="510371"/>
          </a:xfrm>
        </p:grpSpPr>
        <p:sp>
          <p:nvSpPr>
            <p:cNvPr id="14" name="Freeform 14"/>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15" name="Freeform 15"/>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16" name="Freeform 16"/>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grpSp>
        <p:nvGrpSpPr>
          <p:cNvPr id="17" name="Group 17"/>
          <p:cNvGrpSpPr/>
          <p:nvPr/>
        </p:nvGrpSpPr>
        <p:grpSpPr>
          <a:xfrm>
            <a:off x="10089555" y="8681349"/>
            <a:ext cx="6429823" cy="1500263"/>
            <a:chOff x="0" y="0"/>
            <a:chExt cx="2187345" cy="510371"/>
          </a:xfrm>
        </p:grpSpPr>
        <p:sp>
          <p:nvSpPr>
            <p:cNvPr id="18" name="Freeform 18"/>
            <p:cNvSpPr/>
            <p:nvPr/>
          </p:nvSpPr>
          <p:spPr>
            <a:xfrm>
              <a:off x="92710" y="106680"/>
              <a:ext cx="2083205" cy="390991"/>
            </a:xfrm>
            <a:custGeom>
              <a:avLst/>
              <a:gdLst/>
              <a:ahLst/>
              <a:cxnLst/>
              <a:rect l="l" t="t" r="r" b="b"/>
              <a:pathLst>
                <a:path w="2083205" h="390991">
                  <a:moveTo>
                    <a:pt x="2056535" y="201761"/>
                  </a:moveTo>
                  <a:cubicBezTo>
                    <a:pt x="2056535" y="289391"/>
                    <a:pt x="1980335" y="360511"/>
                    <a:pt x="1899054" y="360511"/>
                  </a:cubicBezTo>
                  <a:lnTo>
                    <a:pt x="66040" y="360511"/>
                  </a:lnTo>
                  <a:cubicBezTo>
                    <a:pt x="43180" y="360511"/>
                    <a:pt x="20320" y="355431"/>
                    <a:pt x="0" y="346541"/>
                  </a:cubicBezTo>
                  <a:cubicBezTo>
                    <a:pt x="26670" y="374481"/>
                    <a:pt x="63500" y="390991"/>
                    <a:pt x="107405" y="390991"/>
                  </a:cubicBezTo>
                  <a:lnTo>
                    <a:pt x="1937154" y="390991"/>
                  </a:lnTo>
                  <a:cubicBezTo>
                    <a:pt x="2017165" y="390991"/>
                    <a:pt x="2083205" y="324951"/>
                    <a:pt x="2083205" y="244941"/>
                  </a:cubicBezTo>
                  <a:lnTo>
                    <a:pt x="2083205" y="95250"/>
                  </a:lnTo>
                  <a:cubicBezTo>
                    <a:pt x="2083205" y="58420"/>
                    <a:pt x="2069235" y="25400"/>
                    <a:pt x="2047645" y="0"/>
                  </a:cubicBezTo>
                  <a:cubicBezTo>
                    <a:pt x="2053995" y="16510"/>
                    <a:pt x="2056535" y="34290"/>
                    <a:pt x="2056535" y="52070"/>
                  </a:cubicBezTo>
                  <a:lnTo>
                    <a:pt x="2056535" y="201761"/>
                  </a:lnTo>
                  <a:close/>
                </a:path>
              </a:pathLst>
            </a:custGeom>
            <a:solidFill>
              <a:srgbClr val="4B426F"/>
            </a:solidFill>
          </p:spPr>
          <p:txBody>
            <a:bodyPr/>
            <a:lstStyle/>
            <a:p>
              <a:endParaRPr lang="it-IT"/>
            </a:p>
          </p:txBody>
        </p:sp>
        <p:sp>
          <p:nvSpPr>
            <p:cNvPr id="19" name="Freeform 19"/>
            <p:cNvSpPr/>
            <p:nvPr/>
          </p:nvSpPr>
          <p:spPr>
            <a:xfrm>
              <a:off x="12700" y="12700"/>
              <a:ext cx="2122575" cy="441791"/>
            </a:xfrm>
            <a:custGeom>
              <a:avLst/>
              <a:gdLst/>
              <a:ahLst/>
              <a:cxnLst/>
              <a:rect l="l" t="t" r="r" b="b"/>
              <a:pathLst>
                <a:path w="2122575" h="441791">
                  <a:moveTo>
                    <a:pt x="146050" y="441791"/>
                  </a:moveTo>
                  <a:lnTo>
                    <a:pt x="1976525" y="441791"/>
                  </a:lnTo>
                  <a:cubicBezTo>
                    <a:pt x="2056535" y="441791"/>
                    <a:pt x="2122575" y="375751"/>
                    <a:pt x="2122575" y="295741"/>
                  </a:cubicBezTo>
                  <a:lnTo>
                    <a:pt x="2122575" y="146050"/>
                  </a:lnTo>
                  <a:cubicBezTo>
                    <a:pt x="2122575" y="66040"/>
                    <a:pt x="2056535" y="0"/>
                    <a:pt x="1976525"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0" name="Freeform 20"/>
            <p:cNvSpPr/>
            <p:nvPr/>
          </p:nvSpPr>
          <p:spPr>
            <a:xfrm>
              <a:off x="0" y="0"/>
              <a:ext cx="2187345" cy="510371"/>
            </a:xfrm>
            <a:custGeom>
              <a:avLst/>
              <a:gdLst/>
              <a:ahLst/>
              <a:cxnLst/>
              <a:rect l="l" t="t" r="r" b="b"/>
              <a:pathLst>
                <a:path w="2187345" h="510371">
                  <a:moveTo>
                    <a:pt x="2123845" y="74930"/>
                  </a:moveTo>
                  <a:cubicBezTo>
                    <a:pt x="2095905" y="30480"/>
                    <a:pt x="2046375" y="0"/>
                    <a:pt x="1989225" y="0"/>
                  </a:cubicBezTo>
                  <a:lnTo>
                    <a:pt x="158750" y="0"/>
                  </a:lnTo>
                  <a:cubicBezTo>
                    <a:pt x="71120" y="0"/>
                    <a:pt x="0" y="71120"/>
                    <a:pt x="0" y="158750"/>
                  </a:cubicBezTo>
                  <a:lnTo>
                    <a:pt x="0" y="308441"/>
                  </a:lnTo>
                  <a:cubicBezTo>
                    <a:pt x="0" y="360511"/>
                    <a:pt x="25400" y="406231"/>
                    <a:pt x="63500" y="435441"/>
                  </a:cubicBezTo>
                  <a:cubicBezTo>
                    <a:pt x="91440" y="479891"/>
                    <a:pt x="140970" y="510371"/>
                    <a:pt x="201894" y="510371"/>
                  </a:cubicBezTo>
                  <a:lnTo>
                    <a:pt x="2028595" y="510371"/>
                  </a:lnTo>
                  <a:cubicBezTo>
                    <a:pt x="2116225" y="510371"/>
                    <a:pt x="2187345" y="439251"/>
                    <a:pt x="2187345" y="351621"/>
                  </a:cubicBezTo>
                  <a:lnTo>
                    <a:pt x="2187345" y="201930"/>
                  </a:lnTo>
                  <a:cubicBezTo>
                    <a:pt x="2187345" y="149860"/>
                    <a:pt x="2161945" y="104140"/>
                    <a:pt x="2123845" y="74930"/>
                  </a:cubicBezTo>
                  <a:close/>
                  <a:moveTo>
                    <a:pt x="12700" y="308441"/>
                  </a:moveTo>
                  <a:lnTo>
                    <a:pt x="12700" y="158750"/>
                  </a:lnTo>
                  <a:cubicBezTo>
                    <a:pt x="12700" y="78740"/>
                    <a:pt x="78740" y="12700"/>
                    <a:pt x="158750" y="12700"/>
                  </a:cubicBezTo>
                  <a:lnTo>
                    <a:pt x="1989225" y="12700"/>
                  </a:lnTo>
                  <a:cubicBezTo>
                    <a:pt x="2069235" y="12700"/>
                    <a:pt x="2135275" y="78740"/>
                    <a:pt x="2135275" y="158750"/>
                  </a:cubicBezTo>
                  <a:lnTo>
                    <a:pt x="2135275" y="308441"/>
                  </a:lnTo>
                  <a:cubicBezTo>
                    <a:pt x="2135275" y="388451"/>
                    <a:pt x="2069235" y="454491"/>
                    <a:pt x="1989225" y="454491"/>
                  </a:cubicBezTo>
                  <a:lnTo>
                    <a:pt x="158750" y="454491"/>
                  </a:lnTo>
                  <a:cubicBezTo>
                    <a:pt x="78740" y="454491"/>
                    <a:pt x="12700" y="389721"/>
                    <a:pt x="12700" y="308441"/>
                  </a:cubicBezTo>
                  <a:close/>
                  <a:moveTo>
                    <a:pt x="2175915" y="351621"/>
                  </a:moveTo>
                  <a:cubicBezTo>
                    <a:pt x="2175915" y="431631"/>
                    <a:pt x="2108605" y="497671"/>
                    <a:pt x="2028595" y="497671"/>
                  </a:cubicBezTo>
                  <a:lnTo>
                    <a:pt x="201894" y="497671"/>
                  </a:lnTo>
                  <a:cubicBezTo>
                    <a:pt x="157480" y="497671"/>
                    <a:pt x="120650" y="481161"/>
                    <a:pt x="93980" y="453221"/>
                  </a:cubicBezTo>
                  <a:cubicBezTo>
                    <a:pt x="114300" y="462111"/>
                    <a:pt x="135890" y="467191"/>
                    <a:pt x="160020" y="467191"/>
                  </a:cubicBezTo>
                  <a:lnTo>
                    <a:pt x="1990495" y="467191"/>
                  </a:lnTo>
                  <a:cubicBezTo>
                    <a:pt x="2078125" y="467191"/>
                    <a:pt x="2149245" y="396071"/>
                    <a:pt x="2149245" y="308441"/>
                  </a:cubicBezTo>
                  <a:lnTo>
                    <a:pt x="2149245" y="158750"/>
                  </a:lnTo>
                  <a:cubicBezTo>
                    <a:pt x="2149245" y="140970"/>
                    <a:pt x="2145435" y="123190"/>
                    <a:pt x="2140355" y="106680"/>
                  </a:cubicBezTo>
                  <a:cubicBezTo>
                    <a:pt x="2161945" y="132080"/>
                    <a:pt x="2175915" y="165100"/>
                    <a:pt x="2175915" y="201930"/>
                  </a:cubicBezTo>
                  <a:lnTo>
                    <a:pt x="2175915" y="351621"/>
                  </a:lnTo>
                  <a:close/>
                </a:path>
              </a:pathLst>
            </a:custGeom>
            <a:solidFill>
              <a:srgbClr val="4B426F"/>
            </a:solidFill>
          </p:spPr>
          <p:txBody>
            <a:bodyPr/>
            <a:lstStyle/>
            <a:p>
              <a:endParaRPr lang="it-IT"/>
            </a:p>
          </p:txBody>
        </p:sp>
      </p:grpSp>
      <p:grpSp>
        <p:nvGrpSpPr>
          <p:cNvPr id="21" name="Group 21"/>
          <p:cNvGrpSpPr/>
          <p:nvPr/>
        </p:nvGrpSpPr>
        <p:grpSpPr>
          <a:xfrm>
            <a:off x="10043465" y="6904861"/>
            <a:ext cx="6522002" cy="1500263"/>
            <a:chOff x="0" y="0"/>
            <a:chExt cx="2218703" cy="510371"/>
          </a:xfrm>
        </p:grpSpPr>
        <p:sp>
          <p:nvSpPr>
            <p:cNvPr id="22" name="Freeform 22"/>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23" name="Freeform 23"/>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4" name="Freeform 24"/>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25" name="TextBox 25"/>
          <p:cNvSpPr txBox="1"/>
          <p:nvPr/>
        </p:nvSpPr>
        <p:spPr>
          <a:xfrm>
            <a:off x="10135644" y="707488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Sono alla ricerca del Santo Graal</a:t>
            </a:r>
          </a:p>
        </p:txBody>
      </p:sp>
      <p:sp>
        <p:nvSpPr>
          <p:cNvPr id="26" name="TextBox 26"/>
          <p:cNvSpPr txBox="1"/>
          <p:nvPr/>
        </p:nvSpPr>
        <p:spPr>
          <a:xfrm>
            <a:off x="1556177" y="8719449"/>
            <a:ext cx="6348235"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C. Si nascondevano dai pericolosi bimbi dell’ACR</a:t>
            </a:r>
          </a:p>
        </p:txBody>
      </p:sp>
      <p:sp>
        <p:nvSpPr>
          <p:cNvPr id="27" name="TextBox 27"/>
          <p:cNvSpPr txBox="1"/>
          <p:nvPr/>
        </p:nvSpPr>
        <p:spPr>
          <a:xfrm>
            <a:off x="10390121" y="8728974"/>
            <a:ext cx="5828690"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D. Puliscono la cripta dalle ossa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62705" y="1701290"/>
            <a:ext cx="6385609" cy="4988757"/>
          </a:xfrm>
          <a:custGeom>
            <a:avLst/>
            <a:gdLst/>
            <a:ahLst/>
            <a:cxnLst/>
            <a:rect l="l" t="t" r="r" b="b"/>
            <a:pathLst>
              <a:path w="6385609" h="4988757">
                <a:moveTo>
                  <a:pt x="0" y="0"/>
                </a:moveTo>
                <a:lnTo>
                  <a:pt x="6385609" y="0"/>
                </a:lnTo>
                <a:lnTo>
                  <a:pt x="6385609" y="4988757"/>
                </a:lnTo>
                <a:lnTo>
                  <a:pt x="0" y="4988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556177" y="6904861"/>
            <a:ext cx="6522002" cy="1500263"/>
            <a:chOff x="0" y="0"/>
            <a:chExt cx="2218703" cy="510371"/>
          </a:xfrm>
        </p:grpSpPr>
        <p:sp>
          <p:nvSpPr>
            <p:cNvPr id="5" name="Freeform 5"/>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6" name="Freeform 6"/>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7" name="Freeform 7"/>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8" name="Freeform 8"/>
          <p:cNvSpPr/>
          <p:nvPr/>
        </p:nvSpPr>
        <p:spPr>
          <a:xfrm>
            <a:off x="6673174" y="37526"/>
            <a:ext cx="11444175" cy="6585847"/>
          </a:xfrm>
          <a:custGeom>
            <a:avLst/>
            <a:gdLst/>
            <a:ahLst/>
            <a:cxnLst/>
            <a:rect l="l" t="t" r="r" b="b"/>
            <a:pathLst>
              <a:path w="11444175" h="6585847">
                <a:moveTo>
                  <a:pt x="0" y="0"/>
                </a:moveTo>
                <a:lnTo>
                  <a:pt x="11444175" y="0"/>
                </a:lnTo>
                <a:lnTo>
                  <a:pt x="11444175" y="6585846"/>
                </a:lnTo>
                <a:lnTo>
                  <a:pt x="0" y="6585846"/>
                </a:lnTo>
                <a:lnTo>
                  <a:pt x="0" y="0"/>
                </a:lnTo>
                <a:close/>
              </a:path>
            </a:pathLst>
          </a:custGeom>
          <a:blipFill>
            <a:blip r:embed="rId5"/>
            <a:stretch>
              <a:fillRect l="-18002" t="-4740" r="-7553" b="-17924"/>
            </a:stretch>
          </a:blipFill>
        </p:spPr>
        <p:txBody>
          <a:bodyPr/>
          <a:lstStyle/>
          <a:p>
            <a:endParaRPr lang="it-IT"/>
          </a:p>
        </p:txBody>
      </p:sp>
      <p:sp>
        <p:nvSpPr>
          <p:cNvPr id="9" name="TextBox 9"/>
          <p:cNvSpPr txBox="1"/>
          <p:nvPr/>
        </p:nvSpPr>
        <p:spPr>
          <a:xfrm>
            <a:off x="1202230" y="157853"/>
            <a:ext cx="5246083" cy="10957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80258" y="2854074"/>
            <a:ext cx="5950502" cy="3599665"/>
          </a:xfrm>
          <a:prstGeom prst="rect">
            <a:avLst/>
          </a:prstGeom>
        </p:spPr>
        <p:txBody>
          <a:bodyPr lIns="0" tIns="0" rIns="0" bIns="0" rtlCol="0" anchor="t">
            <a:spAutoFit/>
          </a:bodyPr>
          <a:lstStyle/>
          <a:p>
            <a:pPr algn="ctr">
              <a:lnSpc>
                <a:spcPts val="7065"/>
              </a:lnSpc>
            </a:pPr>
            <a:r>
              <a:rPr lang="en-US" sz="7065">
                <a:solidFill>
                  <a:srgbClr val="0E0845"/>
                </a:solidFill>
                <a:latin typeface="KG Primary Penmanship"/>
              </a:rPr>
              <a:t>Cosa stavano cercando di fare questi baldi giovani in foto?</a:t>
            </a:r>
          </a:p>
        </p:txBody>
      </p:sp>
      <p:sp>
        <p:nvSpPr>
          <p:cNvPr id="11" name="TextBox 11"/>
          <p:cNvSpPr txBox="1"/>
          <p:nvPr/>
        </p:nvSpPr>
        <p:spPr>
          <a:xfrm>
            <a:off x="335530" y="1815590"/>
            <a:ext cx="4570544" cy="905134"/>
          </a:xfrm>
          <a:prstGeom prst="rect">
            <a:avLst/>
          </a:prstGeom>
        </p:spPr>
        <p:txBody>
          <a:bodyPr lIns="0" tIns="0" rIns="0" bIns="0" rtlCol="0" anchor="t">
            <a:spAutoFit/>
          </a:bodyPr>
          <a:lstStyle/>
          <a:p>
            <a:pPr algn="ctr">
              <a:lnSpc>
                <a:spcPts val="6689"/>
              </a:lnSpc>
            </a:pPr>
            <a:r>
              <a:rPr lang="en-US" sz="6689">
                <a:solidFill>
                  <a:srgbClr val="0E0845"/>
                </a:solidFill>
                <a:latin typeface="Bobby Jones Soft"/>
              </a:rPr>
              <a:t>Domanda 36</a:t>
            </a:r>
          </a:p>
        </p:txBody>
      </p:sp>
      <p:sp>
        <p:nvSpPr>
          <p:cNvPr id="12" name="TextBox 12"/>
          <p:cNvSpPr txBox="1"/>
          <p:nvPr/>
        </p:nvSpPr>
        <p:spPr>
          <a:xfrm>
            <a:off x="1556177" y="698532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Sono in punizione perché non hanno pagato la tessera AC</a:t>
            </a:r>
          </a:p>
        </p:txBody>
      </p:sp>
      <p:grpSp>
        <p:nvGrpSpPr>
          <p:cNvPr id="13" name="Group 13"/>
          <p:cNvGrpSpPr/>
          <p:nvPr/>
        </p:nvGrpSpPr>
        <p:grpSpPr>
          <a:xfrm>
            <a:off x="1556177" y="8681349"/>
            <a:ext cx="6522002" cy="1500263"/>
            <a:chOff x="0" y="0"/>
            <a:chExt cx="2218703" cy="510371"/>
          </a:xfrm>
        </p:grpSpPr>
        <p:sp>
          <p:nvSpPr>
            <p:cNvPr id="14" name="Freeform 14"/>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15" name="Freeform 15"/>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16" name="Freeform 16"/>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grpSp>
        <p:nvGrpSpPr>
          <p:cNvPr id="17" name="Group 17"/>
          <p:cNvGrpSpPr/>
          <p:nvPr/>
        </p:nvGrpSpPr>
        <p:grpSpPr>
          <a:xfrm>
            <a:off x="10089555" y="8681349"/>
            <a:ext cx="6429823" cy="1500263"/>
            <a:chOff x="0" y="0"/>
            <a:chExt cx="2187345" cy="510371"/>
          </a:xfrm>
        </p:grpSpPr>
        <p:sp>
          <p:nvSpPr>
            <p:cNvPr id="18" name="Freeform 18"/>
            <p:cNvSpPr/>
            <p:nvPr/>
          </p:nvSpPr>
          <p:spPr>
            <a:xfrm>
              <a:off x="92710" y="106680"/>
              <a:ext cx="2083205" cy="390991"/>
            </a:xfrm>
            <a:custGeom>
              <a:avLst/>
              <a:gdLst/>
              <a:ahLst/>
              <a:cxnLst/>
              <a:rect l="l" t="t" r="r" b="b"/>
              <a:pathLst>
                <a:path w="2083205" h="390991">
                  <a:moveTo>
                    <a:pt x="2056535" y="201761"/>
                  </a:moveTo>
                  <a:cubicBezTo>
                    <a:pt x="2056535" y="289391"/>
                    <a:pt x="1980335" y="360511"/>
                    <a:pt x="1899054" y="360511"/>
                  </a:cubicBezTo>
                  <a:lnTo>
                    <a:pt x="66040" y="360511"/>
                  </a:lnTo>
                  <a:cubicBezTo>
                    <a:pt x="43180" y="360511"/>
                    <a:pt x="20320" y="355431"/>
                    <a:pt x="0" y="346541"/>
                  </a:cubicBezTo>
                  <a:cubicBezTo>
                    <a:pt x="26670" y="374481"/>
                    <a:pt x="63500" y="390991"/>
                    <a:pt x="107405" y="390991"/>
                  </a:cubicBezTo>
                  <a:lnTo>
                    <a:pt x="1937154" y="390991"/>
                  </a:lnTo>
                  <a:cubicBezTo>
                    <a:pt x="2017165" y="390991"/>
                    <a:pt x="2083205" y="324951"/>
                    <a:pt x="2083205" y="244941"/>
                  </a:cubicBezTo>
                  <a:lnTo>
                    <a:pt x="2083205" y="95250"/>
                  </a:lnTo>
                  <a:cubicBezTo>
                    <a:pt x="2083205" y="58420"/>
                    <a:pt x="2069235" y="25400"/>
                    <a:pt x="2047645" y="0"/>
                  </a:cubicBezTo>
                  <a:cubicBezTo>
                    <a:pt x="2053995" y="16510"/>
                    <a:pt x="2056535" y="34290"/>
                    <a:pt x="2056535" y="52070"/>
                  </a:cubicBezTo>
                  <a:lnTo>
                    <a:pt x="2056535" y="201761"/>
                  </a:lnTo>
                  <a:close/>
                </a:path>
              </a:pathLst>
            </a:custGeom>
            <a:solidFill>
              <a:srgbClr val="4B426F"/>
            </a:solidFill>
          </p:spPr>
          <p:txBody>
            <a:bodyPr/>
            <a:lstStyle/>
            <a:p>
              <a:endParaRPr lang="it-IT"/>
            </a:p>
          </p:txBody>
        </p:sp>
        <p:sp>
          <p:nvSpPr>
            <p:cNvPr id="19" name="Freeform 19"/>
            <p:cNvSpPr/>
            <p:nvPr/>
          </p:nvSpPr>
          <p:spPr>
            <a:xfrm>
              <a:off x="12700" y="12700"/>
              <a:ext cx="2122575" cy="441791"/>
            </a:xfrm>
            <a:custGeom>
              <a:avLst/>
              <a:gdLst/>
              <a:ahLst/>
              <a:cxnLst/>
              <a:rect l="l" t="t" r="r" b="b"/>
              <a:pathLst>
                <a:path w="2122575" h="441791">
                  <a:moveTo>
                    <a:pt x="146050" y="441791"/>
                  </a:moveTo>
                  <a:lnTo>
                    <a:pt x="1976525" y="441791"/>
                  </a:lnTo>
                  <a:cubicBezTo>
                    <a:pt x="2056535" y="441791"/>
                    <a:pt x="2122575" y="375751"/>
                    <a:pt x="2122575" y="295741"/>
                  </a:cubicBezTo>
                  <a:lnTo>
                    <a:pt x="2122575" y="146050"/>
                  </a:lnTo>
                  <a:cubicBezTo>
                    <a:pt x="2122575" y="66040"/>
                    <a:pt x="2056535" y="0"/>
                    <a:pt x="1976525" y="0"/>
                  </a:cubicBezTo>
                  <a:lnTo>
                    <a:pt x="146050" y="0"/>
                  </a:lnTo>
                  <a:cubicBezTo>
                    <a:pt x="66040" y="0"/>
                    <a:pt x="0" y="66040"/>
                    <a:pt x="0" y="146050"/>
                  </a:cubicBezTo>
                  <a:lnTo>
                    <a:pt x="0" y="295741"/>
                  </a:lnTo>
                  <a:cubicBezTo>
                    <a:pt x="0" y="377021"/>
                    <a:pt x="66040" y="441791"/>
                    <a:pt x="146050" y="441791"/>
                  </a:cubicBezTo>
                  <a:close/>
                </a:path>
              </a:pathLst>
            </a:custGeom>
            <a:solidFill>
              <a:srgbClr val="FFCC99"/>
            </a:solidFill>
          </p:spPr>
          <p:txBody>
            <a:bodyPr/>
            <a:lstStyle/>
            <a:p>
              <a:endParaRPr lang="it-IT"/>
            </a:p>
          </p:txBody>
        </p:sp>
        <p:sp>
          <p:nvSpPr>
            <p:cNvPr id="20" name="Freeform 20"/>
            <p:cNvSpPr/>
            <p:nvPr/>
          </p:nvSpPr>
          <p:spPr>
            <a:xfrm>
              <a:off x="0" y="0"/>
              <a:ext cx="2187345" cy="510371"/>
            </a:xfrm>
            <a:custGeom>
              <a:avLst/>
              <a:gdLst/>
              <a:ahLst/>
              <a:cxnLst/>
              <a:rect l="l" t="t" r="r" b="b"/>
              <a:pathLst>
                <a:path w="2187345" h="510371">
                  <a:moveTo>
                    <a:pt x="2123845" y="74930"/>
                  </a:moveTo>
                  <a:cubicBezTo>
                    <a:pt x="2095905" y="30480"/>
                    <a:pt x="2046375" y="0"/>
                    <a:pt x="1989225" y="0"/>
                  </a:cubicBezTo>
                  <a:lnTo>
                    <a:pt x="158750" y="0"/>
                  </a:lnTo>
                  <a:cubicBezTo>
                    <a:pt x="71120" y="0"/>
                    <a:pt x="0" y="71120"/>
                    <a:pt x="0" y="158750"/>
                  </a:cubicBezTo>
                  <a:lnTo>
                    <a:pt x="0" y="308441"/>
                  </a:lnTo>
                  <a:cubicBezTo>
                    <a:pt x="0" y="360511"/>
                    <a:pt x="25400" y="406231"/>
                    <a:pt x="63500" y="435441"/>
                  </a:cubicBezTo>
                  <a:cubicBezTo>
                    <a:pt x="91440" y="479891"/>
                    <a:pt x="140970" y="510371"/>
                    <a:pt x="201894" y="510371"/>
                  </a:cubicBezTo>
                  <a:lnTo>
                    <a:pt x="2028595" y="510371"/>
                  </a:lnTo>
                  <a:cubicBezTo>
                    <a:pt x="2116225" y="510371"/>
                    <a:pt x="2187345" y="439251"/>
                    <a:pt x="2187345" y="351621"/>
                  </a:cubicBezTo>
                  <a:lnTo>
                    <a:pt x="2187345" y="201930"/>
                  </a:lnTo>
                  <a:cubicBezTo>
                    <a:pt x="2187345" y="149860"/>
                    <a:pt x="2161945" y="104140"/>
                    <a:pt x="2123845" y="74930"/>
                  </a:cubicBezTo>
                  <a:close/>
                  <a:moveTo>
                    <a:pt x="12700" y="308441"/>
                  </a:moveTo>
                  <a:lnTo>
                    <a:pt x="12700" y="158750"/>
                  </a:lnTo>
                  <a:cubicBezTo>
                    <a:pt x="12700" y="78740"/>
                    <a:pt x="78740" y="12700"/>
                    <a:pt x="158750" y="12700"/>
                  </a:cubicBezTo>
                  <a:lnTo>
                    <a:pt x="1989225" y="12700"/>
                  </a:lnTo>
                  <a:cubicBezTo>
                    <a:pt x="2069235" y="12700"/>
                    <a:pt x="2135275" y="78740"/>
                    <a:pt x="2135275" y="158750"/>
                  </a:cubicBezTo>
                  <a:lnTo>
                    <a:pt x="2135275" y="308441"/>
                  </a:lnTo>
                  <a:cubicBezTo>
                    <a:pt x="2135275" y="388451"/>
                    <a:pt x="2069235" y="454491"/>
                    <a:pt x="1989225" y="454491"/>
                  </a:cubicBezTo>
                  <a:lnTo>
                    <a:pt x="158750" y="454491"/>
                  </a:lnTo>
                  <a:cubicBezTo>
                    <a:pt x="78740" y="454491"/>
                    <a:pt x="12700" y="389721"/>
                    <a:pt x="12700" y="308441"/>
                  </a:cubicBezTo>
                  <a:close/>
                  <a:moveTo>
                    <a:pt x="2175915" y="351621"/>
                  </a:moveTo>
                  <a:cubicBezTo>
                    <a:pt x="2175915" y="431631"/>
                    <a:pt x="2108605" y="497671"/>
                    <a:pt x="2028595" y="497671"/>
                  </a:cubicBezTo>
                  <a:lnTo>
                    <a:pt x="201894" y="497671"/>
                  </a:lnTo>
                  <a:cubicBezTo>
                    <a:pt x="157480" y="497671"/>
                    <a:pt x="120650" y="481161"/>
                    <a:pt x="93980" y="453221"/>
                  </a:cubicBezTo>
                  <a:cubicBezTo>
                    <a:pt x="114300" y="462111"/>
                    <a:pt x="135890" y="467191"/>
                    <a:pt x="160020" y="467191"/>
                  </a:cubicBezTo>
                  <a:lnTo>
                    <a:pt x="1990495" y="467191"/>
                  </a:lnTo>
                  <a:cubicBezTo>
                    <a:pt x="2078125" y="467191"/>
                    <a:pt x="2149245" y="396071"/>
                    <a:pt x="2149245" y="308441"/>
                  </a:cubicBezTo>
                  <a:lnTo>
                    <a:pt x="2149245" y="158750"/>
                  </a:lnTo>
                  <a:cubicBezTo>
                    <a:pt x="2149245" y="140970"/>
                    <a:pt x="2145435" y="123190"/>
                    <a:pt x="2140355" y="106680"/>
                  </a:cubicBezTo>
                  <a:cubicBezTo>
                    <a:pt x="2161945" y="132080"/>
                    <a:pt x="2175915" y="165100"/>
                    <a:pt x="2175915" y="201930"/>
                  </a:cubicBezTo>
                  <a:lnTo>
                    <a:pt x="2175915" y="351621"/>
                  </a:lnTo>
                  <a:close/>
                </a:path>
              </a:pathLst>
            </a:custGeom>
            <a:solidFill>
              <a:srgbClr val="4B426F"/>
            </a:solidFill>
          </p:spPr>
          <p:txBody>
            <a:bodyPr/>
            <a:lstStyle/>
            <a:p>
              <a:endParaRPr lang="it-IT"/>
            </a:p>
          </p:txBody>
        </p:sp>
      </p:grpSp>
      <p:grpSp>
        <p:nvGrpSpPr>
          <p:cNvPr id="21" name="Group 21"/>
          <p:cNvGrpSpPr/>
          <p:nvPr/>
        </p:nvGrpSpPr>
        <p:grpSpPr>
          <a:xfrm>
            <a:off x="10043465" y="6904861"/>
            <a:ext cx="6522002" cy="1500263"/>
            <a:chOff x="0" y="0"/>
            <a:chExt cx="2218703" cy="510371"/>
          </a:xfrm>
        </p:grpSpPr>
        <p:sp>
          <p:nvSpPr>
            <p:cNvPr id="22" name="Freeform 22"/>
            <p:cNvSpPr/>
            <p:nvPr/>
          </p:nvSpPr>
          <p:spPr>
            <a:xfrm>
              <a:off x="92710" y="106680"/>
              <a:ext cx="2114563" cy="390991"/>
            </a:xfrm>
            <a:custGeom>
              <a:avLst/>
              <a:gdLst/>
              <a:ahLst/>
              <a:cxnLst/>
              <a:rect l="l" t="t" r="r" b="b"/>
              <a:pathLst>
                <a:path w="2114563" h="390991">
                  <a:moveTo>
                    <a:pt x="2087893" y="201761"/>
                  </a:moveTo>
                  <a:cubicBezTo>
                    <a:pt x="2087893" y="289391"/>
                    <a:pt x="2011693" y="360511"/>
                    <a:pt x="1930413" y="360511"/>
                  </a:cubicBezTo>
                  <a:lnTo>
                    <a:pt x="66040" y="360511"/>
                  </a:lnTo>
                  <a:cubicBezTo>
                    <a:pt x="43180" y="360511"/>
                    <a:pt x="20320" y="355431"/>
                    <a:pt x="0" y="346541"/>
                  </a:cubicBezTo>
                  <a:cubicBezTo>
                    <a:pt x="26670" y="374481"/>
                    <a:pt x="63500" y="390991"/>
                    <a:pt x="107604" y="390991"/>
                  </a:cubicBezTo>
                  <a:lnTo>
                    <a:pt x="1968513" y="390991"/>
                  </a:lnTo>
                  <a:cubicBezTo>
                    <a:pt x="2048523" y="390991"/>
                    <a:pt x="2114563" y="324951"/>
                    <a:pt x="2114563" y="244941"/>
                  </a:cubicBezTo>
                  <a:lnTo>
                    <a:pt x="2114563" y="95250"/>
                  </a:lnTo>
                  <a:cubicBezTo>
                    <a:pt x="2114563" y="58420"/>
                    <a:pt x="2100593" y="25400"/>
                    <a:pt x="2079003" y="0"/>
                  </a:cubicBezTo>
                  <a:cubicBezTo>
                    <a:pt x="2085353" y="16510"/>
                    <a:pt x="2087893" y="34290"/>
                    <a:pt x="2087893" y="52070"/>
                  </a:cubicBezTo>
                  <a:lnTo>
                    <a:pt x="2087893" y="201761"/>
                  </a:lnTo>
                  <a:close/>
                </a:path>
              </a:pathLst>
            </a:custGeom>
            <a:solidFill>
              <a:srgbClr val="4B426F"/>
            </a:solidFill>
          </p:spPr>
          <p:txBody>
            <a:bodyPr/>
            <a:lstStyle/>
            <a:p>
              <a:endParaRPr lang="it-IT"/>
            </a:p>
          </p:txBody>
        </p:sp>
        <p:sp>
          <p:nvSpPr>
            <p:cNvPr id="23" name="Freeform 23"/>
            <p:cNvSpPr/>
            <p:nvPr/>
          </p:nvSpPr>
          <p:spPr>
            <a:xfrm>
              <a:off x="12700" y="12700"/>
              <a:ext cx="2153933" cy="441791"/>
            </a:xfrm>
            <a:custGeom>
              <a:avLst/>
              <a:gdLst/>
              <a:ahLst/>
              <a:cxnLst/>
              <a:rect l="l" t="t" r="r" b="b"/>
              <a:pathLst>
                <a:path w="2153933" h="441791">
                  <a:moveTo>
                    <a:pt x="146050" y="441791"/>
                  </a:moveTo>
                  <a:lnTo>
                    <a:pt x="2007883" y="441791"/>
                  </a:lnTo>
                  <a:cubicBezTo>
                    <a:pt x="2087893" y="441791"/>
                    <a:pt x="2153933" y="375751"/>
                    <a:pt x="2153933" y="295741"/>
                  </a:cubicBezTo>
                  <a:lnTo>
                    <a:pt x="2153933" y="146050"/>
                  </a:lnTo>
                  <a:cubicBezTo>
                    <a:pt x="2153933" y="66040"/>
                    <a:pt x="2087893" y="0"/>
                    <a:pt x="2007883" y="0"/>
                  </a:cubicBezTo>
                  <a:lnTo>
                    <a:pt x="146050" y="0"/>
                  </a:lnTo>
                  <a:cubicBezTo>
                    <a:pt x="66040" y="0"/>
                    <a:pt x="0" y="66040"/>
                    <a:pt x="0" y="146050"/>
                  </a:cubicBezTo>
                  <a:lnTo>
                    <a:pt x="0" y="295741"/>
                  </a:lnTo>
                  <a:cubicBezTo>
                    <a:pt x="0" y="377021"/>
                    <a:pt x="66040" y="441791"/>
                    <a:pt x="146050" y="441791"/>
                  </a:cubicBezTo>
                  <a:close/>
                </a:path>
              </a:pathLst>
            </a:custGeom>
            <a:solidFill>
              <a:srgbClr val="FFEADC"/>
            </a:solidFill>
          </p:spPr>
          <p:txBody>
            <a:bodyPr/>
            <a:lstStyle/>
            <a:p>
              <a:endParaRPr lang="it-IT"/>
            </a:p>
          </p:txBody>
        </p:sp>
        <p:sp>
          <p:nvSpPr>
            <p:cNvPr id="24" name="Freeform 24"/>
            <p:cNvSpPr/>
            <p:nvPr/>
          </p:nvSpPr>
          <p:spPr>
            <a:xfrm>
              <a:off x="0" y="0"/>
              <a:ext cx="2218703" cy="510371"/>
            </a:xfrm>
            <a:custGeom>
              <a:avLst/>
              <a:gdLst/>
              <a:ahLst/>
              <a:cxnLst/>
              <a:rect l="l" t="t" r="r" b="b"/>
              <a:pathLst>
                <a:path w="2218703" h="510371">
                  <a:moveTo>
                    <a:pt x="2155203" y="74930"/>
                  </a:moveTo>
                  <a:cubicBezTo>
                    <a:pt x="2127263" y="30480"/>
                    <a:pt x="2077733" y="0"/>
                    <a:pt x="2020583" y="0"/>
                  </a:cubicBezTo>
                  <a:lnTo>
                    <a:pt x="158750" y="0"/>
                  </a:lnTo>
                  <a:cubicBezTo>
                    <a:pt x="71120" y="0"/>
                    <a:pt x="0" y="71120"/>
                    <a:pt x="0" y="158750"/>
                  </a:cubicBezTo>
                  <a:lnTo>
                    <a:pt x="0" y="308441"/>
                  </a:lnTo>
                  <a:cubicBezTo>
                    <a:pt x="0" y="360511"/>
                    <a:pt x="25400" y="406231"/>
                    <a:pt x="63500" y="435441"/>
                  </a:cubicBezTo>
                  <a:cubicBezTo>
                    <a:pt x="91440" y="479891"/>
                    <a:pt x="140970" y="510371"/>
                    <a:pt x="202125" y="510371"/>
                  </a:cubicBezTo>
                  <a:lnTo>
                    <a:pt x="2059953" y="510371"/>
                  </a:lnTo>
                  <a:cubicBezTo>
                    <a:pt x="2147583" y="510371"/>
                    <a:pt x="2218703" y="439251"/>
                    <a:pt x="2218703" y="351621"/>
                  </a:cubicBezTo>
                  <a:lnTo>
                    <a:pt x="2218703" y="201930"/>
                  </a:lnTo>
                  <a:cubicBezTo>
                    <a:pt x="2218703" y="149860"/>
                    <a:pt x="2193303" y="104140"/>
                    <a:pt x="2155203" y="74930"/>
                  </a:cubicBezTo>
                  <a:close/>
                  <a:moveTo>
                    <a:pt x="12700" y="308441"/>
                  </a:moveTo>
                  <a:lnTo>
                    <a:pt x="12700" y="158750"/>
                  </a:lnTo>
                  <a:cubicBezTo>
                    <a:pt x="12700" y="78740"/>
                    <a:pt x="78740" y="12700"/>
                    <a:pt x="158750" y="12700"/>
                  </a:cubicBezTo>
                  <a:lnTo>
                    <a:pt x="2020583" y="12700"/>
                  </a:lnTo>
                  <a:cubicBezTo>
                    <a:pt x="2100593" y="12700"/>
                    <a:pt x="2166633" y="78740"/>
                    <a:pt x="2166633" y="158750"/>
                  </a:cubicBezTo>
                  <a:lnTo>
                    <a:pt x="2166633" y="308441"/>
                  </a:lnTo>
                  <a:cubicBezTo>
                    <a:pt x="2166633" y="388451"/>
                    <a:pt x="2100593" y="454491"/>
                    <a:pt x="2020583" y="454491"/>
                  </a:cubicBezTo>
                  <a:lnTo>
                    <a:pt x="158750" y="454491"/>
                  </a:lnTo>
                  <a:cubicBezTo>
                    <a:pt x="78740" y="454491"/>
                    <a:pt x="12700" y="389721"/>
                    <a:pt x="12700" y="308441"/>
                  </a:cubicBezTo>
                  <a:close/>
                  <a:moveTo>
                    <a:pt x="2207273" y="351621"/>
                  </a:moveTo>
                  <a:cubicBezTo>
                    <a:pt x="2207273" y="431631"/>
                    <a:pt x="2139963" y="497671"/>
                    <a:pt x="2059953" y="497671"/>
                  </a:cubicBezTo>
                  <a:lnTo>
                    <a:pt x="202125" y="497671"/>
                  </a:lnTo>
                  <a:cubicBezTo>
                    <a:pt x="157480" y="497671"/>
                    <a:pt x="120650" y="481161"/>
                    <a:pt x="93980" y="453221"/>
                  </a:cubicBezTo>
                  <a:cubicBezTo>
                    <a:pt x="114300" y="462111"/>
                    <a:pt x="135890" y="467191"/>
                    <a:pt x="160020" y="467191"/>
                  </a:cubicBezTo>
                  <a:lnTo>
                    <a:pt x="2021853" y="467191"/>
                  </a:lnTo>
                  <a:cubicBezTo>
                    <a:pt x="2109483" y="467191"/>
                    <a:pt x="2180603" y="396071"/>
                    <a:pt x="2180603" y="308441"/>
                  </a:cubicBezTo>
                  <a:lnTo>
                    <a:pt x="2180603" y="158750"/>
                  </a:lnTo>
                  <a:cubicBezTo>
                    <a:pt x="2180603" y="140970"/>
                    <a:pt x="2176793" y="123190"/>
                    <a:pt x="2171713" y="106680"/>
                  </a:cubicBezTo>
                  <a:cubicBezTo>
                    <a:pt x="2193303" y="132080"/>
                    <a:pt x="2207273" y="165100"/>
                    <a:pt x="2207273" y="201930"/>
                  </a:cubicBezTo>
                  <a:lnTo>
                    <a:pt x="2207273" y="351621"/>
                  </a:lnTo>
                  <a:close/>
                </a:path>
              </a:pathLst>
            </a:custGeom>
            <a:solidFill>
              <a:srgbClr val="4B426F"/>
            </a:solidFill>
          </p:spPr>
          <p:txBody>
            <a:bodyPr/>
            <a:lstStyle/>
            <a:p>
              <a:endParaRPr lang="it-IT"/>
            </a:p>
          </p:txBody>
        </p:sp>
      </p:grpSp>
      <p:sp>
        <p:nvSpPr>
          <p:cNvPr id="25" name="TextBox 25"/>
          <p:cNvSpPr txBox="1"/>
          <p:nvPr/>
        </p:nvSpPr>
        <p:spPr>
          <a:xfrm>
            <a:off x="10135644" y="7074882"/>
            <a:ext cx="6337644"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Sono alla ricerca del Santo Graal</a:t>
            </a:r>
          </a:p>
        </p:txBody>
      </p:sp>
      <p:sp>
        <p:nvSpPr>
          <p:cNvPr id="26" name="TextBox 26"/>
          <p:cNvSpPr txBox="1"/>
          <p:nvPr/>
        </p:nvSpPr>
        <p:spPr>
          <a:xfrm>
            <a:off x="1556177" y="8719449"/>
            <a:ext cx="6348235"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C. Si nascondevano dai pericolosi bimbi dell’ACR</a:t>
            </a:r>
          </a:p>
        </p:txBody>
      </p:sp>
      <p:sp>
        <p:nvSpPr>
          <p:cNvPr id="27" name="TextBox 27"/>
          <p:cNvSpPr txBox="1"/>
          <p:nvPr/>
        </p:nvSpPr>
        <p:spPr>
          <a:xfrm>
            <a:off x="10390121" y="8728974"/>
            <a:ext cx="5828690" cy="1452638"/>
          </a:xfrm>
          <a:prstGeom prst="rect">
            <a:avLst/>
          </a:prstGeom>
        </p:spPr>
        <p:txBody>
          <a:bodyPr lIns="0" tIns="0" rIns="0" bIns="0" rtlCol="0" anchor="t">
            <a:spAutoFit/>
          </a:bodyPr>
          <a:lstStyle/>
          <a:p>
            <a:pPr algn="ctr">
              <a:lnSpc>
                <a:spcPts val="5574"/>
              </a:lnSpc>
            </a:pPr>
            <a:r>
              <a:rPr lang="en-US" sz="5574">
                <a:solidFill>
                  <a:srgbClr val="4B426F"/>
                </a:solidFill>
                <a:latin typeface="KG Primary Penmanship"/>
              </a:rPr>
              <a:t>D. Puliscono la cripta dalle ossa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028700"/>
            <a:ext cx="4412351" cy="3447149"/>
          </a:xfrm>
          <a:custGeom>
            <a:avLst/>
            <a:gdLst/>
            <a:ahLst/>
            <a:cxnLst/>
            <a:rect l="l" t="t" r="r" b="b"/>
            <a:pathLst>
              <a:path w="4412351" h="3447149">
                <a:moveTo>
                  <a:pt x="0" y="0"/>
                </a:moveTo>
                <a:lnTo>
                  <a:pt x="4412351" y="0"/>
                </a:lnTo>
                <a:lnTo>
                  <a:pt x="4412351" y="3447149"/>
                </a:lnTo>
                <a:lnTo>
                  <a:pt x="0" y="3447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4682165"/>
            <a:ext cx="8036562" cy="5049869"/>
          </a:xfrm>
          <a:custGeom>
            <a:avLst/>
            <a:gdLst/>
            <a:ahLst/>
            <a:cxnLst/>
            <a:rect l="l" t="t" r="r" b="b"/>
            <a:pathLst>
              <a:path w="8036562" h="5049869">
                <a:moveTo>
                  <a:pt x="0" y="0"/>
                </a:moveTo>
                <a:lnTo>
                  <a:pt x="8036562" y="0"/>
                </a:lnTo>
                <a:lnTo>
                  <a:pt x="8036562" y="5049869"/>
                </a:lnTo>
                <a:lnTo>
                  <a:pt x="0" y="5049869"/>
                </a:lnTo>
                <a:lnTo>
                  <a:pt x="0" y="0"/>
                </a:lnTo>
                <a:close/>
              </a:path>
            </a:pathLst>
          </a:custGeom>
          <a:blipFill>
            <a:blip r:embed="rId5"/>
            <a:stretch>
              <a:fillRect l="-13743" t="-1187" r="-9391" b="-8988"/>
            </a:stretch>
          </a:blipFill>
        </p:spPr>
        <p:txBody>
          <a:bodyPr/>
          <a:lstStyle/>
          <a:p>
            <a:endParaRPr lang="it-IT"/>
          </a:p>
        </p:txBody>
      </p:sp>
      <p:sp>
        <p:nvSpPr>
          <p:cNvPr id="5" name="Freeform 5"/>
          <p:cNvSpPr/>
          <p:nvPr/>
        </p:nvSpPr>
        <p:spPr>
          <a:xfrm>
            <a:off x="310648" y="4682165"/>
            <a:ext cx="9206604" cy="5175733"/>
          </a:xfrm>
          <a:custGeom>
            <a:avLst/>
            <a:gdLst/>
            <a:ahLst/>
            <a:cxnLst/>
            <a:rect l="l" t="t" r="r" b="b"/>
            <a:pathLst>
              <a:path w="9206604" h="5175733">
                <a:moveTo>
                  <a:pt x="0" y="0"/>
                </a:moveTo>
                <a:lnTo>
                  <a:pt x="9206603" y="0"/>
                </a:lnTo>
                <a:lnTo>
                  <a:pt x="9206603" y="5175733"/>
                </a:lnTo>
                <a:lnTo>
                  <a:pt x="0" y="5175733"/>
                </a:lnTo>
                <a:lnTo>
                  <a:pt x="0" y="0"/>
                </a:lnTo>
                <a:close/>
              </a:path>
            </a:pathLst>
          </a:custGeom>
          <a:blipFill>
            <a:blip r:embed="rId6"/>
            <a:stretch>
              <a:fillRect l="-13008" t="-23905" r="-17464" b="-6578"/>
            </a:stretch>
          </a:blipFill>
        </p:spPr>
        <p:txBody>
          <a:bodyPr/>
          <a:lstStyle/>
          <a:p>
            <a:endParaRPr lang="it-IT"/>
          </a:p>
        </p:txBody>
      </p:sp>
      <p:sp>
        <p:nvSpPr>
          <p:cNvPr id="6" name="TextBox 6"/>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7" name="TextBox 7"/>
          <p:cNvSpPr txBox="1"/>
          <p:nvPr/>
        </p:nvSpPr>
        <p:spPr>
          <a:xfrm>
            <a:off x="1723942" y="2585507"/>
            <a:ext cx="4234953" cy="1417259"/>
          </a:xfrm>
          <a:prstGeom prst="rect">
            <a:avLst/>
          </a:prstGeom>
        </p:spPr>
        <p:txBody>
          <a:bodyPr lIns="0" tIns="0" rIns="0" bIns="0" rtlCol="0" anchor="t">
            <a:spAutoFit/>
          </a:bodyPr>
          <a:lstStyle/>
          <a:p>
            <a:pPr algn="ctr">
              <a:lnSpc>
                <a:spcPts val="5497"/>
              </a:lnSpc>
            </a:pPr>
            <a:r>
              <a:rPr lang="en-US" sz="5497">
                <a:solidFill>
                  <a:srgbClr val="0E0845"/>
                </a:solidFill>
                <a:latin typeface="KG Primary Penmanship"/>
              </a:rPr>
              <a:t>Di che anno sono le foto qui sotto?</a:t>
            </a:r>
          </a:p>
        </p:txBody>
      </p:sp>
      <p:grpSp>
        <p:nvGrpSpPr>
          <p:cNvPr id="8" name="Group 8"/>
          <p:cNvGrpSpPr/>
          <p:nvPr/>
        </p:nvGrpSpPr>
        <p:grpSpPr>
          <a:xfrm>
            <a:off x="7835536" y="1127584"/>
            <a:ext cx="3468239" cy="1353148"/>
            <a:chOff x="0" y="0"/>
            <a:chExt cx="1089768" cy="425178"/>
          </a:xfrm>
        </p:grpSpPr>
        <p:sp>
          <p:nvSpPr>
            <p:cNvPr id="9" name="Freeform 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0" name="Freeform 1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2" name="TextBox 12"/>
          <p:cNvSpPr txBox="1"/>
          <p:nvPr/>
        </p:nvSpPr>
        <p:spPr>
          <a:xfrm>
            <a:off x="7987637" y="1422061"/>
            <a:ext cx="302923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A. 2004/2005</a:t>
            </a:r>
          </a:p>
        </p:txBody>
      </p:sp>
      <p:grpSp>
        <p:nvGrpSpPr>
          <p:cNvPr id="13" name="Group 13"/>
          <p:cNvGrpSpPr/>
          <p:nvPr/>
        </p:nvGrpSpPr>
        <p:grpSpPr>
          <a:xfrm>
            <a:off x="12852355" y="1127584"/>
            <a:ext cx="3468239" cy="1353148"/>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12771695" y="1484438"/>
            <a:ext cx="362956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B. 1999/2000</a:t>
            </a:r>
          </a:p>
        </p:txBody>
      </p:sp>
      <p:grpSp>
        <p:nvGrpSpPr>
          <p:cNvPr id="18" name="Group 18"/>
          <p:cNvGrpSpPr/>
          <p:nvPr/>
        </p:nvGrpSpPr>
        <p:grpSpPr>
          <a:xfrm>
            <a:off x="7987637" y="3023817"/>
            <a:ext cx="3468239" cy="1353148"/>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7987637" y="3345862"/>
            <a:ext cx="3164037" cy="740754"/>
          </a:xfrm>
          <a:prstGeom prst="rect">
            <a:avLst/>
          </a:prstGeom>
        </p:spPr>
        <p:txBody>
          <a:bodyPr lIns="0" tIns="0" rIns="0" bIns="0" rtlCol="0" anchor="t">
            <a:spAutoFit/>
          </a:bodyPr>
          <a:lstStyle/>
          <a:p>
            <a:pPr algn="ctr">
              <a:lnSpc>
                <a:spcPts val="5538"/>
              </a:lnSpc>
            </a:pPr>
            <a:r>
              <a:rPr lang="en-US" sz="5538">
                <a:solidFill>
                  <a:srgbClr val="4B426F"/>
                </a:solidFill>
                <a:latin typeface="KG Primary Penmanship"/>
              </a:rPr>
              <a:t>C. 2001/2002</a:t>
            </a:r>
          </a:p>
        </p:txBody>
      </p:sp>
      <p:grpSp>
        <p:nvGrpSpPr>
          <p:cNvPr id="23" name="Group 23"/>
          <p:cNvGrpSpPr/>
          <p:nvPr/>
        </p:nvGrpSpPr>
        <p:grpSpPr>
          <a:xfrm>
            <a:off x="12852355" y="3023817"/>
            <a:ext cx="3468239" cy="1353148"/>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13004457" y="3287349"/>
            <a:ext cx="3164037" cy="774408"/>
          </a:xfrm>
          <a:prstGeom prst="rect">
            <a:avLst/>
          </a:prstGeom>
        </p:spPr>
        <p:txBody>
          <a:bodyPr lIns="0" tIns="0" rIns="0" bIns="0" rtlCol="0" anchor="t">
            <a:spAutoFit/>
          </a:bodyPr>
          <a:lstStyle/>
          <a:p>
            <a:pPr algn="ctr">
              <a:lnSpc>
                <a:spcPts val="5738"/>
              </a:lnSpc>
            </a:pPr>
            <a:r>
              <a:rPr lang="en-US" sz="5738">
                <a:solidFill>
                  <a:srgbClr val="4B426F"/>
                </a:solidFill>
                <a:latin typeface="KG Primary Penmanship"/>
              </a:rPr>
              <a:t>D. 1985/1986</a:t>
            </a:r>
          </a:p>
        </p:txBody>
      </p:sp>
      <p:sp>
        <p:nvSpPr>
          <p:cNvPr id="28" name="TextBox 28"/>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028700"/>
            <a:ext cx="4412351" cy="3447149"/>
          </a:xfrm>
          <a:custGeom>
            <a:avLst/>
            <a:gdLst/>
            <a:ahLst/>
            <a:cxnLst/>
            <a:rect l="l" t="t" r="r" b="b"/>
            <a:pathLst>
              <a:path w="4412351" h="3447149">
                <a:moveTo>
                  <a:pt x="0" y="0"/>
                </a:moveTo>
                <a:lnTo>
                  <a:pt x="4412351" y="0"/>
                </a:lnTo>
                <a:lnTo>
                  <a:pt x="4412351" y="3447149"/>
                </a:lnTo>
                <a:lnTo>
                  <a:pt x="0" y="3447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4682165"/>
            <a:ext cx="8036562" cy="5049869"/>
          </a:xfrm>
          <a:custGeom>
            <a:avLst/>
            <a:gdLst/>
            <a:ahLst/>
            <a:cxnLst/>
            <a:rect l="l" t="t" r="r" b="b"/>
            <a:pathLst>
              <a:path w="8036562" h="5049869">
                <a:moveTo>
                  <a:pt x="0" y="0"/>
                </a:moveTo>
                <a:lnTo>
                  <a:pt x="8036562" y="0"/>
                </a:lnTo>
                <a:lnTo>
                  <a:pt x="8036562" y="5049869"/>
                </a:lnTo>
                <a:lnTo>
                  <a:pt x="0" y="5049869"/>
                </a:lnTo>
                <a:lnTo>
                  <a:pt x="0" y="0"/>
                </a:lnTo>
                <a:close/>
              </a:path>
            </a:pathLst>
          </a:custGeom>
          <a:blipFill>
            <a:blip r:embed="rId5"/>
            <a:stretch>
              <a:fillRect l="-13743" t="-1187" r="-9391" b="-8988"/>
            </a:stretch>
          </a:blipFill>
        </p:spPr>
        <p:txBody>
          <a:bodyPr/>
          <a:lstStyle/>
          <a:p>
            <a:endParaRPr lang="it-IT"/>
          </a:p>
        </p:txBody>
      </p:sp>
      <p:sp>
        <p:nvSpPr>
          <p:cNvPr id="5" name="Freeform 5"/>
          <p:cNvSpPr/>
          <p:nvPr/>
        </p:nvSpPr>
        <p:spPr>
          <a:xfrm>
            <a:off x="310648" y="4682165"/>
            <a:ext cx="9206604" cy="5175733"/>
          </a:xfrm>
          <a:custGeom>
            <a:avLst/>
            <a:gdLst/>
            <a:ahLst/>
            <a:cxnLst/>
            <a:rect l="l" t="t" r="r" b="b"/>
            <a:pathLst>
              <a:path w="9206604" h="5175733">
                <a:moveTo>
                  <a:pt x="0" y="0"/>
                </a:moveTo>
                <a:lnTo>
                  <a:pt x="9206603" y="0"/>
                </a:lnTo>
                <a:lnTo>
                  <a:pt x="9206603" y="5175733"/>
                </a:lnTo>
                <a:lnTo>
                  <a:pt x="0" y="5175733"/>
                </a:lnTo>
                <a:lnTo>
                  <a:pt x="0" y="0"/>
                </a:lnTo>
                <a:close/>
              </a:path>
            </a:pathLst>
          </a:custGeom>
          <a:blipFill>
            <a:blip r:embed="rId6"/>
            <a:stretch>
              <a:fillRect l="-13008" t="-23905" r="-17464" b="-6578"/>
            </a:stretch>
          </a:blipFill>
        </p:spPr>
        <p:txBody>
          <a:bodyPr/>
          <a:lstStyle/>
          <a:p>
            <a:endParaRPr lang="it-IT"/>
          </a:p>
        </p:txBody>
      </p:sp>
      <p:sp>
        <p:nvSpPr>
          <p:cNvPr id="6" name="TextBox 6"/>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37</a:t>
            </a:r>
          </a:p>
        </p:txBody>
      </p:sp>
      <p:grpSp>
        <p:nvGrpSpPr>
          <p:cNvPr id="8" name="Group 8"/>
          <p:cNvGrpSpPr/>
          <p:nvPr/>
        </p:nvGrpSpPr>
        <p:grpSpPr>
          <a:xfrm>
            <a:off x="7835536" y="1127584"/>
            <a:ext cx="3468239" cy="1353148"/>
            <a:chOff x="0" y="0"/>
            <a:chExt cx="1089768" cy="425178"/>
          </a:xfrm>
        </p:grpSpPr>
        <p:sp>
          <p:nvSpPr>
            <p:cNvPr id="9" name="Freeform 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0" name="Freeform 1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2" name="TextBox 12"/>
          <p:cNvSpPr txBox="1"/>
          <p:nvPr/>
        </p:nvSpPr>
        <p:spPr>
          <a:xfrm>
            <a:off x="7987637" y="1422061"/>
            <a:ext cx="302923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A. 2004/2005</a:t>
            </a:r>
          </a:p>
        </p:txBody>
      </p:sp>
      <p:grpSp>
        <p:nvGrpSpPr>
          <p:cNvPr id="13" name="Group 13"/>
          <p:cNvGrpSpPr/>
          <p:nvPr/>
        </p:nvGrpSpPr>
        <p:grpSpPr>
          <a:xfrm>
            <a:off x="12852355" y="1127584"/>
            <a:ext cx="3468239" cy="1353148"/>
            <a:chOff x="0" y="0"/>
            <a:chExt cx="1089768" cy="425178"/>
          </a:xfrm>
        </p:grpSpPr>
        <p:sp>
          <p:nvSpPr>
            <p:cNvPr id="14" name="Freeform 1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15" name="Freeform 1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17" name="TextBox 17"/>
          <p:cNvSpPr txBox="1"/>
          <p:nvPr/>
        </p:nvSpPr>
        <p:spPr>
          <a:xfrm>
            <a:off x="12771695" y="1484438"/>
            <a:ext cx="3629561" cy="679450"/>
          </a:xfrm>
          <a:prstGeom prst="rect">
            <a:avLst/>
          </a:prstGeom>
        </p:spPr>
        <p:txBody>
          <a:bodyPr lIns="0" tIns="0" rIns="0" bIns="0" rtlCol="0" anchor="t">
            <a:spAutoFit/>
          </a:bodyPr>
          <a:lstStyle/>
          <a:p>
            <a:pPr algn="ctr">
              <a:lnSpc>
                <a:spcPts val="5000"/>
              </a:lnSpc>
            </a:pPr>
            <a:r>
              <a:rPr lang="en-US" sz="5000">
                <a:solidFill>
                  <a:srgbClr val="4B426F"/>
                </a:solidFill>
                <a:latin typeface="KG Primary Penmanship"/>
              </a:rPr>
              <a:t>B. 1999/2000</a:t>
            </a:r>
          </a:p>
        </p:txBody>
      </p:sp>
      <p:grpSp>
        <p:nvGrpSpPr>
          <p:cNvPr id="18" name="Group 18"/>
          <p:cNvGrpSpPr/>
          <p:nvPr/>
        </p:nvGrpSpPr>
        <p:grpSpPr>
          <a:xfrm>
            <a:off x="7987637" y="3023817"/>
            <a:ext cx="3468239" cy="1353148"/>
            <a:chOff x="0" y="0"/>
            <a:chExt cx="1089768" cy="425178"/>
          </a:xfrm>
        </p:grpSpPr>
        <p:sp>
          <p:nvSpPr>
            <p:cNvPr id="19" name="Freeform 19"/>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0" name="Freeform 20"/>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21" name="Freeform 21"/>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2" name="TextBox 22"/>
          <p:cNvSpPr txBox="1"/>
          <p:nvPr/>
        </p:nvSpPr>
        <p:spPr>
          <a:xfrm>
            <a:off x="7987637" y="3345862"/>
            <a:ext cx="3164037" cy="740754"/>
          </a:xfrm>
          <a:prstGeom prst="rect">
            <a:avLst/>
          </a:prstGeom>
        </p:spPr>
        <p:txBody>
          <a:bodyPr lIns="0" tIns="0" rIns="0" bIns="0" rtlCol="0" anchor="t">
            <a:spAutoFit/>
          </a:bodyPr>
          <a:lstStyle/>
          <a:p>
            <a:pPr algn="ctr">
              <a:lnSpc>
                <a:spcPts val="5538"/>
              </a:lnSpc>
            </a:pPr>
            <a:r>
              <a:rPr lang="en-US" sz="5538">
                <a:solidFill>
                  <a:srgbClr val="4B426F"/>
                </a:solidFill>
                <a:latin typeface="KG Primary Penmanship"/>
              </a:rPr>
              <a:t>C. 2001/2002</a:t>
            </a:r>
          </a:p>
        </p:txBody>
      </p:sp>
      <p:grpSp>
        <p:nvGrpSpPr>
          <p:cNvPr id="23" name="Group 23"/>
          <p:cNvGrpSpPr/>
          <p:nvPr/>
        </p:nvGrpSpPr>
        <p:grpSpPr>
          <a:xfrm>
            <a:off x="12852355" y="3023817"/>
            <a:ext cx="3468239" cy="1353148"/>
            <a:chOff x="0" y="0"/>
            <a:chExt cx="1089768" cy="425178"/>
          </a:xfrm>
        </p:grpSpPr>
        <p:sp>
          <p:nvSpPr>
            <p:cNvPr id="24" name="Freeform 24"/>
            <p:cNvSpPr/>
            <p:nvPr/>
          </p:nvSpPr>
          <p:spPr>
            <a:xfrm>
              <a:off x="92710" y="106680"/>
              <a:ext cx="985628" cy="305798"/>
            </a:xfrm>
            <a:custGeom>
              <a:avLst/>
              <a:gdLst/>
              <a:ahLst/>
              <a:cxnLst/>
              <a:rect l="l" t="t" r="r" b="b"/>
              <a:pathLst>
                <a:path w="985628" h="305798">
                  <a:moveTo>
                    <a:pt x="958958" y="116568"/>
                  </a:moveTo>
                  <a:cubicBezTo>
                    <a:pt x="958958" y="204198"/>
                    <a:pt x="882758" y="275318"/>
                    <a:pt x="801478" y="275318"/>
                  </a:cubicBezTo>
                  <a:lnTo>
                    <a:pt x="66040" y="275318"/>
                  </a:lnTo>
                  <a:cubicBezTo>
                    <a:pt x="43180" y="275318"/>
                    <a:pt x="20320" y="270238"/>
                    <a:pt x="0" y="261348"/>
                  </a:cubicBezTo>
                  <a:cubicBezTo>
                    <a:pt x="26670" y="289288"/>
                    <a:pt x="63500" y="305798"/>
                    <a:pt x="100409" y="305798"/>
                  </a:cubicBezTo>
                  <a:lnTo>
                    <a:pt x="839578" y="305798"/>
                  </a:lnTo>
                  <a:cubicBezTo>
                    <a:pt x="919588" y="305798"/>
                    <a:pt x="985628" y="239758"/>
                    <a:pt x="985628" y="159748"/>
                  </a:cubicBezTo>
                  <a:lnTo>
                    <a:pt x="985628" y="95250"/>
                  </a:lnTo>
                  <a:cubicBezTo>
                    <a:pt x="985628" y="58420"/>
                    <a:pt x="971658" y="25400"/>
                    <a:pt x="950068" y="0"/>
                  </a:cubicBezTo>
                  <a:cubicBezTo>
                    <a:pt x="956418" y="16510"/>
                    <a:pt x="958958" y="34290"/>
                    <a:pt x="958958" y="52070"/>
                  </a:cubicBezTo>
                  <a:lnTo>
                    <a:pt x="958958" y="116568"/>
                  </a:lnTo>
                  <a:close/>
                </a:path>
              </a:pathLst>
            </a:custGeom>
            <a:solidFill>
              <a:srgbClr val="4B426F"/>
            </a:solidFill>
          </p:spPr>
          <p:txBody>
            <a:bodyPr/>
            <a:lstStyle/>
            <a:p>
              <a:endParaRPr lang="it-IT"/>
            </a:p>
          </p:txBody>
        </p:sp>
        <p:sp>
          <p:nvSpPr>
            <p:cNvPr id="25" name="Freeform 25"/>
            <p:cNvSpPr/>
            <p:nvPr/>
          </p:nvSpPr>
          <p:spPr>
            <a:xfrm>
              <a:off x="12700" y="12700"/>
              <a:ext cx="1024998" cy="356598"/>
            </a:xfrm>
            <a:custGeom>
              <a:avLst/>
              <a:gdLst/>
              <a:ahLst/>
              <a:cxnLst/>
              <a:rect l="l" t="t" r="r" b="b"/>
              <a:pathLst>
                <a:path w="1024998" h="356598">
                  <a:moveTo>
                    <a:pt x="146050" y="356598"/>
                  </a:moveTo>
                  <a:lnTo>
                    <a:pt x="878948" y="356598"/>
                  </a:lnTo>
                  <a:cubicBezTo>
                    <a:pt x="958958" y="356598"/>
                    <a:pt x="1024998" y="290558"/>
                    <a:pt x="1024998" y="210548"/>
                  </a:cubicBezTo>
                  <a:lnTo>
                    <a:pt x="1024998" y="146050"/>
                  </a:lnTo>
                  <a:cubicBezTo>
                    <a:pt x="1024998" y="66040"/>
                    <a:pt x="958958" y="0"/>
                    <a:pt x="878948"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6" name="Freeform 26"/>
            <p:cNvSpPr/>
            <p:nvPr/>
          </p:nvSpPr>
          <p:spPr>
            <a:xfrm>
              <a:off x="0" y="0"/>
              <a:ext cx="1089768" cy="425178"/>
            </a:xfrm>
            <a:custGeom>
              <a:avLst/>
              <a:gdLst/>
              <a:ahLst/>
              <a:cxnLst/>
              <a:rect l="l" t="t" r="r" b="b"/>
              <a:pathLst>
                <a:path w="1089768" h="425178">
                  <a:moveTo>
                    <a:pt x="1026268" y="74930"/>
                  </a:moveTo>
                  <a:cubicBezTo>
                    <a:pt x="998328" y="30480"/>
                    <a:pt x="948798" y="0"/>
                    <a:pt x="891648" y="0"/>
                  </a:cubicBezTo>
                  <a:lnTo>
                    <a:pt x="158750" y="0"/>
                  </a:lnTo>
                  <a:cubicBezTo>
                    <a:pt x="71120" y="0"/>
                    <a:pt x="0" y="71120"/>
                    <a:pt x="0" y="158750"/>
                  </a:cubicBezTo>
                  <a:lnTo>
                    <a:pt x="0" y="223248"/>
                  </a:lnTo>
                  <a:cubicBezTo>
                    <a:pt x="0" y="275318"/>
                    <a:pt x="25400" y="321038"/>
                    <a:pt x="63500" y="350248"/>
                  </a:cubicBezTo>
                  <a:cubicBezTo>
                    <a:pt x="91440" y="394698"/>
                    <a:pt x="140970" y="425178"/>
                    <a:pt x="193807" y="425178"/>
                  </a:cubicBezTo>
                  <a:lnTo>
                    <a:pt x="931018" y="425178"/>
                  </a:lnTo>
                  <a:cubicBezTo>
                    <a:pt x="1018648" y="425178"/>
                    <a:pt x="1089768" y="354058"/>
                    <a:pt x="1089768" y="266428"/>
                  </a:cubicBezTo>
                  <a:lnTo>
                    <a:pt x="1089768" y="201930"/>
                  </a:lnTo>
                  <a:cubicBezTo>
                    <a:pt x="1089768" y="149860"/>
                    <a:pt x="1064368" y="104140"/>
                    <a:pt x="1026268" y="74930"/>
                  </a:cubicBezTo>
                  <a:close/>
                  <a:moveTo>
                    <a:pt x="12700" y="223248"/>
                  </a:moveTo>
                  <a:lnTo>
                    <a:pt x="12700" y="158750"/>
                  </a:lnTo>
                  <a:cubicBezTo>
                    <a:pt x="12700" y="78740"/>
                    <a:pt x="78740" y="12700"/>
                    <a:pt x="158750" y="12700"/>
                  </a:cubicBezTo>
                  <a:lnTo>
                    <a:pt x="891648" y="12700"/>
                  </a:lnTo>
                  <a:cubicBezTo>
                    <a:pt x="971658" y="12700"/>
                    <a:pt x="1037698" y="78740"/>
                    <a:pt x="1037698" y="158750"/>
                  </a:cubicBezTo>
                  <a:lnTo>
                    <a:pt x="1037698" y="223248"/>
                  </a:lnTo>
                  <a:cubicBezTo>
                    <a:pt x="1037698" y="303258"/>
                    <a:pt x="971658" y="369298"/>
                    <a:pt x="891648" y="369298"/>
                  </a:cubicBezTo>
                  <a:lnTo>
                    <a:pt x="158750" y="369298"/>
                  </a:lnTo>
                  <a:cubicBezTo>
                    <a:pt x="78740" y="369298"/>
                    <a:pt x="12700" y="304528"/>
                    <a:pt x="12700" y="223248"/>
                  </a:cubicBezTo>
                  <a:close/>
                  <a:moveTo>
                    <a:pt x="1078338" y="266428"/>
                  </a:moveTo>
                  <a:cubicBezTo>
                    <a:pt x="1078338" y="346438"/>
                    <a:pt x="1011028" y="412478"/>
                    <a:pt x="931018" y="412478"/>
                  </a:cubicBezTo>
                  <a:lnTo>
                    <a:pt x="193807" y="412478"/>
                  </a:lnTo>
                  <a:cubicBezTo>
                    <a:pt x="157480" y="412478"/>
                    <a:pt x="120650" y="395967"/>
                    <a:pt x="93980" y="368028"/>
                  </a:cubicBezTo>
                  <a:cubicBezTo>
                    <a:pt x="114300" y="376917"/>
                    <a:pt x="135890" y="381998"/>
                    <a:pt x="160020" y="381998"/>
                  </a:cubicBezTo>
                  <a:lnTo>
                    <a:pt x="892918" y="381998"/>
                  </a:lnTo>
                  <a:cubicBezTo>
                    <a:pt x="980548" y="381998"/>
                    <a:pt x="1051668" y="310878"/>
                    <a:pt x="1051668" y="223248"/>
                  </a:cubicBezTo>
                  <a:lnTo>
                    <a:pt x="1051668" y="158750"/>
                  </a:lnTo>
                  <a:cubicBezTo>
                    <a:pt x="1051668" y="140970"/>
                    <a:pt x="1047858" y="123190"/>
                    <a:pt x="1042778" y="106680"/>
                  </a:cubicBezTo>
                  <a:cubicBezTo>
                    <a:pt x="1064368" y="132080"/>
                    <a:pt x="1078338" y="165100"/>
                    <a:pt x="1078338" y="201930"/>
                  </a:cubicBezTo>
                  <a:lnTo>
                    <a:pt x="1078338" y="266428"/>
                  </a:lnTo>
                  <a:close/>
                </a:path>
              </a:pathLst>
            </a:custGeom>
            <a:solidFill>
              <a:srgbClr val="4B426F"/>
            </a:solidFill>
          </p:spPr>
          <p:txBody>
            <a:bodyPr/>
            <a:lstStyle/>
            <a:p>
              <a:endParaRPr lang="it-IT"/>
            </a:p>
          </p:txBody>
        </p:sp>
      </p:grpSp>
      <p:sp>
        <p:nvSpPr>
          <p:cNvPr id="27" name="TextBox 27"/>
          <p:cNvSpPr txBox="1"/>
          <p:nvPr/>
        </p:nvSpPr>
        <p:spPr>
          <a:xfrm>
            <a:off x="13004457" y="3287349"/>
            <a:ext cx="3164037" cy="774408"/>
          </a:xfrm>
          <a:prstGeom prst="rect">
            <a:avLst/>
          </a:prstGeom>
        </p:spPr>
        <p:txBody>
          <a:bodyPr lIns="0" tIns="0" rIns="0" bIns="0" rtlCol="0" anchor="t">
            <a:spAutoFit/>
          </a:bodyPr>
          <a:lstStyle/>
          <a:p>
            <a:pPr algn="ctr">
              <a:lnSpc>
                <a:spcPts val="5738"/>
              </a:lnSpc>
            </a:pPr>
            <a:r>
              <a:rPr lang="en-US" sz="5738">
                <a:solidFill>
                  <a:srgbClr val="4B426F"/>
                </a:solidFill>
                <a:latin typeface="KG Primary Penmanship"/>
              </a:rPr>
              <a:t>D. 1985/1986</a:t>
            </a:r>
          </a:p>
        </p:txBody>
      </p:sp>
      <p:sp>
        <p:nvSpPr>
          <p:cNvPr id="28" name="TextBox 28"/>
          <p:cNvSpPr txBox="1"/>
          <p:nvPr/>
        </p:nvSpPr>
        <p:spPr>
          <a:xfrm>
            <a:off x="1723942" y="2585507"/>
            <a:ext cx="4234953" cy="1417259"/>
          </a:xfrm>
          <a:prstGeom prst="rect">
            <a:avLst/>
          </a:prstGeom>
        </p:spPr>
        <p:txBody>
          <a:bodyPr lIns="0" tIns="0" rIns="0" bIns="0" rtlCol="0" anchor="t">
            <a:spAutoFit/>
          </a:bodyPr>
          <a:lstStyle/>
          <a:p>
            <a:pPr algn="ctr">
              <a:lnSpc>
                <a:spcPts val="5497"/>
              </a:lnSpc>
            </a:pPr>
            <a:r>
              <a:rPr lang="en-US" sz="5497">
                <a:solidFill>
                  <a:srgbClr val="0E0845"/>
                </a:solidFill>
                <a:latin typeface="KG Primary Penmanship"/>
              </a:rPr>
              <a:t>Di che anno sono le foto qui sotto?</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723686"/>
            <a:ext cx="5766844" cy="4505347"/>
          </a:xfrm>
          <a:custGeom>
            <a:avLst/>
            <a:gdLst/>
            <a:ahLst/>
            <a:cxnLst/>
            <a:rect l="l" t="t" r="r" b="b"/>
            <a:pathLst>
              <a:path w="5766844" h="4505347">
                <a:moveTo>
                  <a:pt x="0" y="0"/>
                </a:moveTo>
                <a:lnTo>
                  <a:pt x="5766844" y="0"/>
                </a:lnTo>
                <a:lnTo>
                  <a:pt x="5766844" y="4505347"/>
                </a:lnTo>
                <a:lnTo>
                  <a:pt x="0" y="45053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338828"/>
            <a:ext cx="8115300" cy="7848977"/>
          </a:xfrm>
          <a:custGeom>
            <a:avLst/>
            <a:gdLst/>
            <a:ahLst/>
            <a:cxnLst/>
            <a:rect l="l" t="t" r="r" b="b"/>
            <a:pathLst>
              <a:path w="8115300" h="7848977">
                <a:moveTo>
                  <a:pt x="0" y="0"/>
                </a:moveTo>
                <a:lnTo>
                  <a:pt x="8115300" y="0"/>
                </a:lnTo>
                <a:lnTo>
                  <a:pt x="8115300" y="7848977"/>
                </a:lnTo>
                <a:lnTo>
                  <a:pt x="0" y="7848977"/>
                </a:lnTo>
                <a:lnTo>
                  <a:pt x="0" y="0"/>
                </a:lnTo>
                <a:close/>
              </a:path>
            </a:pathLst>
          </a:custGeom>
          <a:blipFill>
            <a:blip r:embed="rId5"/>
            <a:stretch>
              <a:fillRect l="-67699" t="-36540" r="-39237" b="-6098"/>
            </a:stretch>
          </a:blipFill>
        </p:spPr>
        <p:txBody>
          <a:bodyPr/>
          <a:lstStyle/>
          <a:p>
            <a:endParaRPr lang="it-IT"/>
          </a:p>
        </p:txBody>
      </p:sp>
      <p:sp>
        <p:nvSpPr>
          <p:cNvPr id="5" name="TextBox 5"/>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1723942" y="2869076"/>
            <a:ext cx="5360671" cy="2883731"/>
          </a:xfrm>
          <a:prstGeom prst="rect">
            <a:avLst/>
          </a:prstGeom>
        </p:spPr>
        <p:txBody>
          <a:bodyPr lIns="0" tIns="0" rIns="0" bIns="0" rtlCol="0" anchor="t">
            <a:spAutoFit/>
          </a:bodyPr>
          <a:lstStyle/>
          <a:p>
            <a:pPr algn="ctr">
              <a:lnSpc>
                <a:spcPts val="5638"/>
              </a:lnSpc>
            </a:pPr>
            <a:r>
              <a:rPr lang="en-US" sz="5638">
                <a:solidFill>
                  <a:srgbClr val="0E0845"/>
                </a:solidFill>
                <a:latin typeface="KG Primary Penmanship"/>
              </a:rPr>
              <a:t>Cosa hanno cercato di rappresentare Vincenzo e Giuseppe nel carnevale  2019?</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38</a:t>
            </a:r>
          </a:p>
        </p:txBody>
      </p:sp>
      <p:grpSp>
        <p:nvGrpSpPr>
          <p:cNvPr id="8" name="Group 8"/>
          <p:cNvGrpSpPr/>
          <p:nvPr/>
        </p:nvGrpSpPr>
        <p:grpSpPr>
          <a:xfrm>
            <a:off x="562611" y="6433609"/>
            <a:ext cx="7012661" cy="1051511"/>
            <a:chOff x="0" y="0"/>
            <a:chExt cx="2835563" cy="425178"/>
          </a:xfrm>
        </p:grpSpPr>
        <p:sp>
          <p:nvSpPr>
            <p:cNvPr id="9" name="Freeform 9"/>
            <p:cNvSpPr/>
            <p:nvPr/>
          </p:nvSpPr>
          <p:spPr>
            <a:xfrm>
              <a:off x="92710" y="106680"/>
              <a:ext cx="2731423" cy="305798"/>
            </a:xfrm>
            <a:custGeom>
              <a:avLst/>
              <a:gdLst/>
              <a:ahLst/>
              <a:cxnLst/>
              <a:rect l="l" t="t" r="r" b="b"/>
              <a:pathLst>
                <a:path w="2731423" h="305798">
                  <a:moveTo>
                    <a:pt x="2704753" y="116568"/>
                  </a:moveTo>
                  <a:cubicBezTo>
                    <a:pt x="2704753" y="204198"/>
                    <a:pt x="2628553" y="275318"/>
                    <a:pt x="2547273" y="275318"/>
                  </a:cubicBezTo>
                  <a:lnTo>
                    <a:pt x="66040" y="275318"/>
                  </a:lnTo>
                  <a:cubicBezTo>
                    <a:pt x="43180" y="275318"/>
                    <a:pt x="20320" y="270238"/>
                    <a:pt x="0" y="261348"/>
                  </a:cubicBezTo>
                  <a:cubicBezTo>
                    <a:pt x="26670" y="289288"/>
                    <a:pt x="63500" y="305798"/>
                    <a:pt x="111536" y="305798"/>
                  </a:cubicBezTo>
                  <a:lnTo>
                    <a:pt x="2585373" y="305798"/>
                  </a:lnTo>
                  <a:cubicBezTo>
                    <a:pt x="2665383" y="305798"/>
                    <a:pt x="2731423" y="239758"/>
                    <a:pt x="2731423" y="159748"/>
                  </a:cubicBezTo>
                  <a:lnTo>
                    <a:pt x="2731423" y="95250"/>
                  </a:lnTo>
                  <a:cubicBezTo>
                    <a:pt x="2731423" y="58420"/>
                    <a:pt x="2717453" y="25400"/>
                    <a:pt x="2695863" y="0"/>
                  </a:cubicBezTo>
                  <a:cubicBezTo>
                    <a:pt x="2702213" y="16510"/>
                    <a:pt x="2704753" y="34290"/>
                    <a:pt x="2704753" y="52070"/>
                  </a:cubicBezTo>
                  <a:lnTo>
                    <a:pt x="2704753" y="116568"/>
                  </a:lnTo>
                  <a:close/>
                </a:path>
              </a:pathLst>
            </a:custGeom>
            <a:solidFill>
              <a:srgbClr val="4B426F"/>
            </a:solidFill>
          </p:spPr>
          <p:txBody>
            <a:bodyPr/>
            <a:lstStyle/>
            <a:p>
              <a:endParaRPr lang="it-IT"/>
            </a:p>
          </p:txBody>
        </p:sp>
        <p:sp>
          <p:nvSpPr>
            <p:cNvPr id="10" name="Freeform 10"/>
            <p:cNvSpPr/>
            <p:nvPr/>
          </p:nvSpPr>
          <p:spPr>
            <a:xfrm>
              <a:off x="12700" y="12700"/>
              <a:ext cx="2770793" cy="356598"/>
            </a:xfrm>
            <a:custGeom>
              <a:avLst/>
              <a:gdLst/>
              <a:ahLst/>
              <a:cxnLst/>
              <a:rect l="l" t="t" r="r" b="b"/>
              <a:pathLst>
                <a:path w="2770793" h="356598">
                  <a:moveTo>
                    <a:pt x="146050" y="356598"/>
                  </a:moveTo>
                  <a:lnTo>
                    <a:pt x="2624743" y="356598"/>
                  </a:lnTo>
                  <a:cubicBezTo>
                    <a:pt x="2704753" y="356598"/>
                    <a:pt x="2770793" y="290558"/>
                    <a:pt x="2770793" y="210548"/>
                  </a:cubicBezTo>
                  <a:lnTo>
                    <a:pt x="2770793" y="146050"/>
                  </a:lnTo>
                  <a:cubicBezTo>
                    <a:pt x="2770793" y="66040"/>
                    <a:pt x="2704753" y="0"/>
                    <a:pt x="2624743"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2835563" cy="425178"/>
            </a:xfrm>
            <a:custGeom>
              <a:avLst/>
              <a:gdLst/>
              <a:ahLst/>
              <a:cxnLst/>
              <a:rect l="l" t="t" r="r" b="b"/>
              <a:pathLst>
                <a:path w="2835563" h="425178">
                  <a:moveTo>
                    <a:pt x="2772063" y="74930"/>
                  </a:moveTo>
                  <a:cubicBezTo>
                    <a:pt x="2744123" y="30480"/>
                    <a:pt x="2694593" y="0"/>
                    <a:pt x="2637443" y="0"/>
                  </a:cubicBezTo>
                  <a:lnTo>
                    <a:pt x="158750" y="0"/>
                  </a:lnTo>
                  <a:cubicBezTo>
                    <a:pt x="71120" y="0"/>
                    <a:pt x="0" y="71120"/>
                    <a:pt x="0" y="158750"/>
                  </a:cubicBezTo>
                  <a:lnTo>
                    <a:pt x="0" y="223248"/>
                  </a:lnTo>
                  <a:cubicBezTo>
                    <a:pt x="0" y="275318"/>
                    <a:pt x="25400" y="321038"/>
                    <a:pt x="63500" y="350248"/>
                  </a:cubicBezTo>
                  <a:cubicBezTo>
                    <a:pt x="91440" y="394698"/>
                    <a:pt x="140970" y="425178"/>
                    <a:pt x="206670" y="425178"/>
                  </a:cubicBezTo>
                  <a:lnTo>
                    <a:pt x="2676813" y="425178"/>
                  </a:lnTo>
                  <a:cubicBezTo>
                    <a:pt x="2764443" y="425178"/>
                    <a:pt x="2835563" y="354058"/>
                    <a:pt x="2835563" y="266428"/>
                  </a:cubicBezTo>
                  <a:lnTo>
                    <a:pt x="2835563" y="201930"/>
                  </a:lnTo>
                  <a:cubicBezTo>
                    <a:pt x="2835563" y="149860"/>
                    <a:pt x="2810163" y="104140"/>
                    <a:pt x="2772063" y="74930"/>
                  </a:cubicBezTo>
                  <a:close/>
                  <a:moveTo>
                    <a:pt x="12700" y="223248"/>
                  </a:moveTo>
                  <a:lnTo>
                    <a:pt x="12700" y="158750"/>
                  </a:lnTo>
                  <a:cubicBezTo>
                    <a:pt x="12700" y="78740"/>
                    <a:pt x="78740" y="12700"/>
                    <a:pt x="158750" y="12700"/>
                  </a:cubicBezTo>
                  <a:lnTo>
                    <a:pt x="2637443" y="12700"/>
                  </a:lnTo>
                  <a:cubicBezTo>
                    <a:pt x="2717453" y="12700"/>
                    <a:pt x="2783493" y="78740"/>
                    <a:pt x="2783493" y="158750"/>
                  </a:cubicBezTo>
                  <a:lnTo>
                    <a:pt x="2783493" y="223248"/>
                  </a:lnTo>
                  <a:cubicBezTo>
                    <a:pt x="2783493" y="303258"/>
                    <a:pt x="2717453" y="369298"/>
                    <a:pt x="2637443" y="369298"/>
                  </a:cubicBezTo>
                  <a:lnTo>
                    <a:pt x="158750" y="369298"/>
                  </a:lnTo>
                  <a:cubicBezTo>
                    <a:pt x="78740" y="369298"/>
                    <a:pt x="12700" y="304528"/>
                    <a:pt x="12700" y="223248"/>
                  </a:cubicBezTo>
                  <a:close/>
                  <a:moveTo>
                    <a:pt x="2824133" y="266428"/>
                  </a:moveTo>
                  <a:cubicBezTo>
                    <a:pt x="2824133" y="346438"/>
                    <a:pt x="2756823" y="412478"/>
                    <a:pt x="2676813" y="412478"/>
                  </a:cubicBezTo>
                  <a:lnTo>
                    <a:pt x="206670" y="412478"/>
                  </a:lnTo>
                  <a:cubicBezTo>
                    <a:pt x="157480" y="412478"/>
                    <a:pt x="120650" y="395967"/>
                    <a:pt x="93980" y="368028"/>
                  </a:cubicBezTo>
                  <a:cubicBezTo>
                    <a:pt x="114300" y="376917"/>
                    <a:pt x="135890" y="381998"/>
                    <a:pt x="160020" y="381998"/>
                  </a:cubicBezTo>
                  <a:lnTo>
                    <a:pt x="2638713" y="381998"/>
                  </a:lnTo>
                  <a:cubicBezTo>
                    <a:pt x="2726343" y="381998"/>
                    <a:pt x="2797463" y="310878"/>
                    <a:pt x="2797463" y="223248"/>
                  </a:cubicBezTo>
                  <a:lnTo>
                    <a:pt x="2797463" y="158750"/>
                  </a:lnTo>
                  <a:cubicBezTo>
                    <a:pt x="2797463" y="140970"/>
                    <a:pt x="2793653" y="123190"/>
                    <a:pt x="2788573" y="106680"/>
                  </a:cubicBezTo>
                  <a:cubicBezTo>
                    <a:pt x="2810163" y="132080"/>
                    <a:pt x="2824133" y="165100"/>
                    <a:pt x="2824133" y="201930"/>
                  </a:cubicBezTo>
                  <a:lnTo>
                    <a:pt x="2824133" y="266428"/>
                  </a:lnTo>
                  <a:close/>
                </a:path>
              </a:pathLst>
            </a:custGeom>
            <a:solidFill>
              <a:srgbClr val="4B426F"/>
            </a:solidFill>
          </p:spPr>
          <p:txBody>
            <a:bodyPr/>
            <a:lstStyle/>
            <a:p>
              <a:endParaRPr lang="it-IT"/>
            </a:p>
          </p:txBody>
        </p:sp>
      </p:grpSp>
      <p:sp>
        <p:nvSpPr>
          <p:cNvPr id="12" name="TextBox 12"/>
          <p:cNvSpPr txBox="1"/>
          <p:nvPr/>
        </p:nvSpPr>
        <p:spPr>
          <a:xfrm>
            <a:off x="613212" y="6627403"/>
            <a:ext cx="670980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Omino Michelin con una ferrari</a:t>
            </a:r>
          </a:p>
        </p:txBody>
      </p:sp>
      <p:grpSp>
        <p:nvGrpSpPr>
          <p:cNvPr id="13" name="Group 13"/>
          <p:cNvGrpSpPr/>
          <p:nvPr/>
        </p:nvGrpSpPr>
        <p:grpSpPr>
          <a:xfrm>
            <a:off x="1723942" y="7627995"/>
            <a:ext cx="5851331" cy="1051511"/>
            <a:chOff x="0" y="0"/>
            <a:chExt cx="2365980" cy="425178"/>
          </a:xfrm>
        </p:grpSpPr>
        <p:sp>
          <p:nvSpPr>
            <p:cNvPr id="14" name="Freeform 14"/>
            <p:cNvSpPr/>
            <p:nvPr/>
          </p:nvSpPr>
          <p:spPr>
            <a:xfrm>
              <a:off x="92710" y="106680"/>
              <a:ext cx="2261840" cy="305798"/>
            </a:xfrm>
            <a:custGeom>
              <a:avLst/>
              <a:gdLst/>
              <a:ahLst/>
              <a:cxnLst/>
              <a:rect l="l" t="t" r="r" b="b"/>
              <a:pathLst>
                <a:path w="2261840" h="305798">
                  <a:moveTo>
                    <a:pt x="2235170" y="116568"/>
                  </a:moveTo>
                  <a:cubicBezTo>
                    <a:pt x="2235170" y="204198"/>
                    <a:pt x="2158970" y="275318"/>
                    <a:pt x="2077690" y="275318"/>
                  </a:cubicBezTo>
                  <a:lnTo>
                    <a:pt x="66040" y="275318"/>
                  </a:lnTo>
                  <a:cubicBezTo>
                    <a:pt x="43180" y="275318"/>
                    <a:pt x="20320" y="270238"/>
                    <a:pt x="0" y="261348"/>
                  </a:cubicBezTo>
                  <a:cubicBezTo>
                    <a:pt x="26670" y="289288"/>
                    <a:pt x="63500" y="305798"/>
                    <a:pt x="108543" y="305798"/>
                  </a:cubicBezTo>
                  <a:lnTo>
                    <a:pt x="2115790" y="305798"/>
                  </a:lnTo>
                  <a:cubicBezTo>
                    <a:pt x="2195800" y="305798"/>
                    <a:pt x="2261840" y="239758"/>
                    <a:pt x="2261840" y="159748"/>
                  </a:cubicBezTo>
                  <a:lnTo>
                    <a:pt x="2261840" y="95250"/>
                  </a:lnTo>
                  <a:cubicBezTo>
                    <a:pt x="2261840" y="58420"/>
                    <a:pt x="2247870" y="25400"/>
                    <a:pt x="2226280" y="0"/>
                  </a:cubicBezTo>
                  <a:cubicBezTo>
                    <a:pt x="2232630" y="16510"/>
                    <a:pt x="2235170" y="34290"/>
                    <a:pt x="2235170" y="52070"/>
                  </a:cubicBezTo>
                  <a:lnTo>
                    <a:pt x="2235170" y="116568"/>
                  </a:lnTo>
                  <a:close/>
                </a:path>
              </a:pathLst>
            </a:custGeom>
            <a:solidFill>
              <a:srgbClr val="4B426F"/>
            </a:solidFill>
          </p:spPr>
          <p:txBody>
            <a:bodyPr/>
            <a:lstStyle/>
            <a:p>
              <a:endParaRPr lang="it-IT"/>
            </a:p>
          </p:txBody>
        </p:sp>
        <p:sp>
          <p:nvSpPr>
            <p:cNvPr id="15" name="Freeform 15"/>
            <p:cNvSpPr/>
            <p:nvPr/>
          </p:nvSpPr>
          <p:spPr>
            <a:xfrm>
              <a:off x="12700" y="12700"/>
              <a:ext cx="2301210" cy="356598"/>
            </a:xfrm>
            <a:custGeom>
              <a:avLst/>
              <a:gdLst/>
              <a:ahLst/>
              <a:cxnLst/>
              <a:rect l="l" t="t" r="r" b="b"/>
              <a:pathLst>
                <a:path w="2301210" h="356598">
                  <a:moveTo>
                    <a:pt x="146050" y="356598"/>
                  </a:moveTo>
                  <a:lnTo>
                    <a:pt x="2155160" y="356598"/>
                  </a:lnTo>
                  <a:cubicBezTo>
                    <a:pt x="2235170" y="356598"/>
                    <a:pt x="2301210" y="290558"/>
                    <a:pt x="2301210" y="210548"/>
                  </a:cubicBezTo>
                  <a:lnTo>
                    <a:pt x="2301210" y="146050"/>
                  </a:lnTo>
                  <a:cubicBezTo>
                    <a:pt x="2301210" y="66040"/>
                    <a:pt x="2235170" y="0"/>
                    <a:pt x="215516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2365980" cy="425178"/>
            </a:xfrm>
            <a:custGeom>
              <a:avLst/>
              <a:gdLst/>
              <a:ahLst/>
              <a:cxnLst/>
              <a:rect l="l" t="t" r="r" b="b"/>
              <a:pathLst>
                <a:path w="2365980" h="425178">
                  <a:moveTo>
                    <a:pt x="2302480" y="74930"/>
                  </a:moveTo>
                  <a:cubicBezTo>
                    <a:pt x="2274540" y="30480"/>
                    <a:pt x="2225010" y="0"/>
                    <a:pt x="2167860" y="0"/>
                  </a:cubicBezTo>
                  <a:lnTo>
                    <a:pt x="158750" y="0"/>
                  </a:lnTo>
                  <a:cubicBezTo>
                    <a:pt x="71120" y="0"/>
                    <a:pt x="0" y="71120"/>
                    <a:pt x="0" y="158750"/>
                  </a:cubicBezTo>
                  <a:lnTo>
                    <a:pt x="0" y="223248"/>
                  </a:lnTo>
                  <a:cubicBezTo>
                    <a:pt x="0" y="275318"/>
                    <a:pt x="25400" y="321038"/>
                    <a:pt x="63500" y="350248"/>
                  </a:cubicBezTo>
                  <a:cubicBezTo>
                    <a:pt x="91440" y="394698"/>
                    <a:pt x="140970" y="425178"/>
                    <a:pt x="203210" y="425178"/>
                  </a:cubicBezTo>
                  <a:lnTo>
                    <a:pt x="2207230" y="425178"/>
                  </a:lnTo>
                  <a:cubicBezTo>
                    <a:pt x="2294860" y="425178"/>
                    <a:pt x="2365980" y="354058"/>
                    <a:pt x="2365980" y="266428"/>
                  </a:cubicBezTo>
                  <a:lnTo>
                    <a:pt x="2365980" y="201930"/>
                  </a:lnTo>
                  <a:cubicBezTo>
                    <a:pt x="2365980" y="149860"/>
                    <a:pt x="2340580" y="104140"/>
                    <a:pt x="2302480" y="74930"/>
                  </a:cubicBezTo>
                  <a:close/>
                  <a:moveTo>
                    <a:pt x="12700" y="223248"/>
                  </a:moveTo>
                  <a:lnTo>
                    <a:pt x="12700" y="158750"/>
                  </a:lnTo>
                  <a:cubicBezTo>
                    <a:pt x="12700" y="78740"/>
                    <a:pt x="78740" y="12700"/>
                    <a:pt x="158750" y="12700"/>
                  </a:cubicBezTo>
                  <a:lnTo>
                    <a:pt x="2167860" y="12700"/>
                  </a:lnTo>
                  <a:cubicBezTo>
                    <a:pt x="2247870" y="12700"/>
                    <a:pt x="2313910" y="78740"/>
                    <a:pt x="2313910" y="158750"/>
                  </a:cubicBezTo>
                  <a:lnTo>
                    <a:pt x="2313910" y="223248"/>
                  </a:lnTo>
                  <a:cubicBezTo>
                    <a:pt x="2313910" y="303258"/>
                    <a:pt x="2247870" y="369298"/>
                    <a:pt x="2167860" y="369298"/>
                  </a:cubicBezTo>
                  <a:lnTo>
                    <a:pt x="158750" y="369298"/>
                  </a:lnTo>
                  <a:cubicBezTo>
                    <a:pt x="78740" y="369298"/>
                    <a:pt x="12700" y="304528"/>
                    <a:pt x="12700" y="223248"/>
                  </a:cubicBezTo>
                  <a:close/>
                  <a:moveTo>
                    <a:pt x="2354550" y="266428"/>
                  </a:moveTo>
                  <a:cubicBezTo>
                    <a:pt x="2354550" y="346438"/>
                    <a:pt x="2287240" y="412478"/>
                    <a:pt x="2207230" y="412478"/>
                  </a:cubicBezTo>
                  <a:lnTo>
                    <a:pt x="203210" y="412478"/>
                  </a:lnTo>
                  <a:cubicBezTo>
                    <a:pt x="157480" y="412478"/>
                    <a:pt x="120650" y="395967"/>
                    <a:pt x="93980" y="368028"/>
                  </a:cubicBezTo>
                  <a:cubicBezTo>
                    <a:pt x="114300" y="376917"/>
                    <a:pt x="135890" y="381998"/>
                    <a:pt x="160020" y="381998"/>
                  </a:cubicBezTo>
                  <a:lnTo>
                    <a:pt x="2169130" y="381998"/>
                  </a:lnTo>
                  <a:cubicBezTo>
                    <a:pt x="2256760" y="381998"/>
                    <a:pt x="2327880" y="310878"/>
                    <a:pt x="2327880" y="223248"/>
                  </a:cubicBezTo>
                  <a:lnTo>
                    <a:pt x="2327880" y="158750"/>
                  </a:lnTo>
                  <a:cubicBezTo>
                    <a:pt x="2327880" y="140970"/>
                    <a:pt x="2324070" y="123190"/>
                    <a:pt x="2318990" y="106680"/>
                  </a:cubicBezTo>
                  <a:cubicBezTo>
                    <a:pt x="2340580" y="132080"/>
                    <a:pt x="2354550" y="165100"/>
                    <a:pt x="2354550" y="201930"/>
                  </a:cubicBezTo>
                  <a:lnTo>
                    <a:pt x="2354550" y="266428"/>
                  </a:lnTo>
                  <a:close/>
                </a:path>
              </a:pathLst>
            </a:custGeom>
            <a:solidFill>
              <a:srgbClr val="4B426F"/>
            </a:solidFill>
          </p:spPr>
          <p:txBody>
            <a:bodyPr/>
            <a:lstStyle/>
            <a:p>
              <a:endParaRPr lang="it-IT"/>
            </a:p>
          </p:txBody>
        </p:sp>
      </p:grpSp>
      <p:sp>
        <p:nvSpPr>
          <p:cNvPr id="17" name="TextBox 17"/>
          <p:cNvSpPr txBox="1"/>
          <p:nvPr/>
        </p:nvSpPr>
        <p:spPr>
          <a:xfrm>
            <a:off x="1943510" y="7821789"/>
            <a:ext cx="5328452"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Telescopio con obiettivo</a:t>
            </a:r>
          </a:p>
        </p:txBody>
      </p:sp>
      <p:grpSp>
        <p:nvGrpSpPr>
          <p:cNvPr id="18" name="Group 18"/>
          <p:cNvGrpSpPr/>
          <p:nvPr/>
        </p:nvGrpSpPr>
        <p:grpSpPr>
          <a:xfrm>
            <a:off x="2355068" y="8965257"/>
            <a:ext cx="7511975" cy="1051511"/>
            <a:chOff x="0" y="0"/>
            <a:chExt cx="3037460" cy="425178"/>
          </a:xfrm>
        </p:grpSpPr>
        <p:sp>
          <p:nvSpPr>
            <p:cNvPr id="19" name="Freeform 19"/>
            <p:cNvSpPr/>
            <p:nvPr/>
          </p:nvSpPr>
          <p:spPr>
            <a:xfrm>
              <a:off x="92710" y="106680"/>
              <a:ext cx="2933320" cy="305798"/>
            </a:xfrm>
            <a:custGeom>
              <a:avLst/>
              <a:gdLst/>
              <a:ahLst/>
              <a:cxnLst/>
              <a:rect l="l" t="t" r="r" b="b"/>
              <a:pathLst>
                <a:path w="2933320" h="305798">
                  <a:moveTo>
                    <a:pt x="2906650" y="116568"/>
                  </a:moveTo>
                  <a:cubicBezTo>
                    <a:pt x="2906650" y="204198"/>
                    <a:pt x="2830450" y="275318"/>
                    <a:pt x="2749169" y="275318"/>
                  </a:cubicBezTo>
                  <a:lnTo>
                    <a:pt x="66040" y="275318"/>
                  </a:lnTo>
                  <a:cubicBezTo>
                    <a:pt x="43180" y="275318"/>
                    <a:pt x="20320" y="270238"/>
                    <a:pt x="0" y="261348"/>
                  </a:cubicBezTo>
                  <a:cubicBezTo>
                    <a:pt x="26670" y="289288"/>
                    <a:pt x="63500" y="305798"/>
                    <a:pt x="112823" y="305798"/>
                  </a:cubicBezTo>
                  <a:lnTo>
                    <a:pt x="2787269" y="305798"/>
                  </a:lnTo>
                  <a:cubicBezTo>
                    <a:pt x="2867279" y="305798"/>
                    <a:pt x="2933320" y="239758"/>
                    <a:pt x="2933320" y="159748"/>
                  </a:cubicBezTo>
                  <a:lnTo>
                    <a:pt x="2933320" y="95250"/>
                  </a:lnTo>
                  <a:cubicBezTo>
                    <a:pt x="2933320" y="58420"/>
                    <a:pt x="2919350" y="25400"/>
                    <a:pt x="2897760" y="0"/>
                  </a:cubicBezTo>
                  <a:cubicBezTo>
                    <a:pt x="2904110" y="16510"/>
                    <a:pt x="2906650" y="34290"/>
                    <a:pt x="2906650" y="52070"/>
                  </a:cubicBezTo>
                  <a:lnTo>
                    <a:pt x="2906650" y="116568"/>
                  </a:lnTo>
                  <a:close/>
                </a:path>
              </a:pathLst>
            </a:custGeom>
            <a:solidFill>
              <a:srgbClr val="4B426F"/>
            </a:solidFill>
          </p:spPr>
          <p:txBody>
            <a:bodyPr/>
            <a:lstStyle/>
            <a:p>
              <a:endParaRPr lang="it-IT"/>
            </a:p>
          </p:txBody>
        </p:sp>
        <p:sp>
          <p:nvSpPr>
            <p:cNvPr id="20" name="Freeform 20"/>
            <p:cNvSpPr/>
            <p:nvPr/>
          </p:nvSpPr>
          <p:spPr>
            <a:xfrm>
              <a:off x="12700" y="12700"/>
              <a:ext cx="2972690" cy="356598"/>
            </a:xfrm>
            <a:custGeom>
              <a:avLst/>
              <a:gdLst/>
              <a:ahLst/>
              <a:cxnLst/>
              <a:rect l="l" t="t" r="r" b="b"/>
              <a:pathLst>
                <a:path w="2972690" h="356598">
                  <a:moveTo>
                    <a:pt x="146050" y="356598"/>
                  </a:moveTo>
                  <a:lnTo>
                    <a:pt x="2826640" y="356598"/>
                  </a:lnTo>
                  <a:cubicBezTo>
                    <a:pt x="2906650" y="356598"/>
                    <a:pt x="2972690" y="290558"/>
                    <a:pt x="2972690" y="210548"/>
                  </a:cubicBezTo>
                  <a:lnTo>
                    <a:pt x="2972690" y="146050"/>
                  </a:lnTo>
                  <a:cubicBezTo>
                    <a:pt x="2972690" y="66040"/>
                    <a:pt x="2906650" y="0"/>
                    <a:pt x="282664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21" name="Freeform 21"/>
            <p:cNvSpPr/>
            <p:nvPr/>
          </p:nvSpPr>
          <p:spPr>
            <a:xfrm>
              <a:off x="0" y="0"/>
              <a:ext cx="3037460" cy="425178"/>
            </a:xfrm>
            <a:custGeom>
              <a:avLst/>
              <a:gdLst/>
              <a:ahLst/>
              <a:cxnLst/>
              <a:rect l="l" t="t" r="r" b="b"/>
              <a:pathLst>
                <a:path w="3037460" h="425178">
                  <a:moveTo>
                    <a:pt x="2973960" y="74930"/>
                  </a:moveTo>
                  <a:cubicBezTo>
                    <a:pt x="2946020" y="30480"/>
                    <a:pt x="2896490" y="0"/>
                    <a:pt x="2839340" y="0"/>
                  </a:cubicBezTo>
                  <a:lnTo>
                    <a:pt x="158750" y="0"/>
                  </a:lnTo>
                  <a:cubicBezTo>
                    <a:pt x="71120" y="0"/>
                    <a:pt x="0" y="71120"/>
                    <a:pt x="0" y="158750"/>
                  </a:cubicBezTo>
                  <a:lnTo>
                    <a:pt x="0" y="223248"/>
                  </a:lnTo>
                  <a:cubicBezTo>
                    <a:pt x="0" y="275318"/>
                    <a:pt x="25400" y="321038"/>
                    <a:pt x="63500" y="350248"/>
                  </a:cubicBezTo>
                  <a:cubicBezTo>
                    <a:pt x="91440" y="394698"/>
                    <a:pt x="140970" y="425178"/>
                    <a:pt x="208158" y="425178"/>
                  </a:cubicBezTo>
                  <a:lnTo>
                    <a:pt x="2878710" y="425178"/>
                  </a:lnTo>
                  <a:cubicBezTo>
                    <a:pt x="2966340" y="425178"/>
                    <a:pt x="3037460" y="354058"/>
                    <a:pt x="3037460" y="266428"/>
                  </a:cubicBezTo>
                  <a:lnTo>
                    <a:pt x="3037460" y="201930"/>
                  </a:lnTo>
                  <a:cubicBezTo>
                    <a:pt x="3037460" y="149860"/>
                    <a:pt x="3012060" y="104140"/>
                    <a:pt x="2973960" y="74930"/>
                  </a:cubicBezTo>
                  <a:close/>
                  <a:moveTo>
                    <a:pt x="12700" y="223248"/>
                  </a:moveTo>
                  <a:lnTo>
                    <a:pt x="12700" y="158750"/>
                  </a:lnTo>
                  <a:cubicBezTo>
                    <a:pt x="12700" y="78740"/>
                    <a:pt x="78740" y="12700"/>
                    <a:pt x="158750" y="12700"/>
                  </a:cubicBezTo>
                  <a:lnTo>
                    <a:pt x="2839340" y="12700"/>
                  </a:lnTo>
                  <a:cubicBezTo>
                    <a:pt x="2919350" y="12700"/>
                    <a:pt x="2985390" y="78740"/>
                    <a:pt x="2985390" y="158750"/>
                  </a:cubicBezTo>
                  <a:lnTo>
                    <a:pt x="2985390" y="223248"/>
                  </a:lnTo>
                  <a:cubicBezTo>
                    <a:pt x="2985390" y="303258"/>
                    <a:pt x="2919350" y="369298"/>
                    <a:pt x="2839340" y="369298"/>
                  </a:cubicBezTo>
                  <a:lnTo>
                    <a:pt x="158750" y="369298"/>
                  </a:lnTo>
                  <a:cubicBezTo>
                    <a:pt x="78740" y="369298"/>
                    <a:pt x="12700" y="304528"/>
                    <a:pt x="12700" y="223248"/>
                  </a:cubicBezTo>
                  <a:close/>
                  <a:moveTo>
                    <a:pt x="3026030" y="266428"/>
                  </a:moveTo>
                  <a:cubicBezTo>
                    <a:pt x="3026030" y="346438"/>
                    <a:pt x="2958720" y="412478"/>
                    <a:pt x="2878710" y="412478"/>
                  </a:cubicBezTo>
                  <a:lnTo>
                    <a:pt x="208158" y="412478"/>
                  </a:lnTo>
                  <a:cubicBezTo>
                    <a:pt x="157480" y="412478"/>
                    <a:pt x="120650" y="395967"/>
                    <a:pt x="93980" y="368028"/>
                  </a:cubicBezTo>
                  <a:cubicBezTo>
                    <a:pt x="114300" y="376917"/>
                    <a:pt x="135890" y="381998"/>
                    <a:pt x="160020" y="381998"/>
                  </a:cubicBezTo>
                  <a:lnTo>
                    <a:pt x="2840610" y="381998"/>
                  </a:lnTo>
                  <a:cubicBezTo>
                    <a:pt x="2928240" y="381998"/>
                    <a:pt x="2999360" y="310878"/>
                    <a:pt x="2999360" y="223248"/>
                  </a:cubicBezTo>
                  <a:lnTo>
                    <a:pt x="2999360" y="158750"/>
                  </a:lnTo>
                  <a:cubicBezTo>
                    <a:pt x="2999360" y="140970"/>
                    <a:pt x="2995550" y="123190"/>
                    <a:pt x="2990470" y="106680"/>
                  </a:cubicBezTo>
                  <a:cubicBezTo>
                    <a:pt x="3012060" y="132080"/>
                    <a:pt x="3026030" y="165100"/>
                    <a:pt x="3026030" y="201930"/>
                  </a:cubicBezTo>
                  <a:lnTo>
                    <a:pt x="3026030" y="266428"/>
                  </a:lnTo>
                  <a:close/>
                </a:path>
              </a:pathLst>
            </a:custGeom>
            <a:solidFill>
              <a:srgbClr val="4B426F"/>
            </a:solidFill>
          </p:spPr>
          <p:txBody>
            <a:bodyPr/>
            <a:lstStyle/>
            <a:p>
              <a:endParaRPr lang="it-IT"/>
            </a:p>
          </p:txBody>
        </p:sp>
      </p:grpSp>
      <p:sp>
        <p:nvSpPr>
          <p:cNvPr id="22" name="TextBox 22"/>
          <p:cNvSpPr txBox="1"/>
          <p:nvPr/>
        </p:nvSpPr>
        <p:spPr>
          <a:xfrm>
            <a:off x="2408613" y="9159051"/>
            <a:ext cx="723175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C. Macchina Fotografica con il flash</a:t>
            </a:r>
          </a:p>
        </p:txBody>
      </p:sp>
      <p:grpSp>
        <p:nvGrpSpPr>
          <p:cNvPr id="23" name="Group 23"/>
          <p:cNvGrpSpPr/>
          <p:nvPr/>
        </p:nvGrpSpPr>
        <p:grpSpPr>
          <a:xfrm>
            <a:off x="10752355" y="8548156"/>
            <a:ext cx="6649308" cy="1411462"/>
            <a:chOff x="0" y="0"/>
            <a:chExt cx="3900729" cy="828016"/>
          </a:xfrm>
        </p:grpSpPr>
        <p:sp>
          <p:nvSpPr>
            <p:cNvPr id="24" name="Freeform 24"/>
            <p:cNvSpPr/>
            <p:nvPr/>
          </p:nvSpPr>
          <p:spPr>
            <a:xfrm>
              <a:off x="92710" y="106680"/>
              <a:ext cx="3796589" cy="708636"/>
            </a:xfrm>
            <a:custGeom>
              <a:avLst/>
              <a:gdLst/>
              <a:ahLst/>
              <a:cxnLst/>
              <a:rect l="l" t="t" r="r" b="b"/>
              <a:pathLst>
                <a:path w="3796589" h="708636">
                  <a:moveTo>
                    <a:pt x="3769919" y="519406"/>
                  </a:moveTo>
                  <a:cubicBezTo>
                    <a:pt x="3769919" y="607036"/>
                    <a:pt x="3693719" y="678156"/>
                    <a:pt x="3612439" y="678156"/>
                  </a:cubicBezTo>
                  <a:lnTo>
                    <a:pt x="66040" y="678156"/>
                  </a:lnTo>
                  <a:cubicBezTo>
                    <a:pt x="43180" y="678156"/>
                    <a:pt x="20320" y="673076"/>
                    <a:pt x="0" y="664186"/>
                  </a:cubicBezTo>
                  <a:cubicBezTo>
                    <a:pt x="26670" y="692126"/>
                    <a:pt x="63500" y="708636"/>
                    <a:pt x="118325" y="708636"/>
                  </a:cubicBezTo>
                  <a:lnTo>
                    <a:pt x="3650539" y="708636"/>
                  </a:lnTo>
                  <a:cubicBezTo>
                    <a:pt x="3730549" y="708636"/>
                    <a:pt x="3796589" y="642596"/>
                    <a:pt x="3796589" y="562586"/>
                  </a:cubicBezTo>
                  <a:lnTo>
                    <a:pt x="3796589" y="95250"/>
                  </a:lnTo>
                  <a:cubicBezTo>
                    <a:pt x="3796589" y="58420"/>
                    <a:pt x="3782619" y="25400"/>
                    <a:pt x="3761029" y="0"/>
                  </a:cubicBezTo>
                  <a:cubicBezTo>
                    <a:pt x="3767379" y="16510"/>
                    <a:pt x="3769919" y="34290"/>
                    <a:pt x="3769919" y="52070"/>
                  </a:cubicBezTo>
                  <a:lnTo>
                    <a:pt x="3769919" y="519406"/>
                  </a:lnTo>
                  <a:close/>
                </a:path>
              </a:pathLst>
            </a:custGeom>
            <a:solidFill>
              <a:srgbClr val="4B426F"/>
            </a:solidFill>
          </p:spPr>
          <p:txBody>
            <a:bodyPr/>
            <a:lstStyle/>
            <a:p>
              <a:endParaRPr lang="it-IT"/>
            </a:p>
          </p:txBody>
        </p:sp>
        <p:sp>
          <p:nvSpPr>
            <p:cNvPr id="25" name="Freeform 25"/>
            <p:cNvSpPr/>
            <p:nvPr/>
          </p:nvSpPr>
          <p:spPr>
            <a:xfrm>
              <a:off x="12700" y="12700"/>
              <a:ext cx="3835959" cy="759436"/>
            </a:xfrm>
            <a:custGeom>
              <a:avLst/>
              <a:gdLst/>
              <a:ahLst/>
              <a:cxnLst/>
              <a:rect l="l" t="t" r="r" b="b"/>
              <a:pathLst>
                <a:path w="3835959" h="759436">
                  <a:moveTo>
                    <a:pt x="146050" y="759436"/>
                  </a:moveTo>
                  <a:lnTo>
                    <a:pt x="3689909" y="759436"/>
                  </a:lnTo>
                  <a:cubicBezTo>
                    <a:pt x="3769919" y="759436"/>
                    <a:pt x="3835959" y="693396"/>
                    <a:pt x="3835959" y="613386"/>
                  </a:cubicBezTo>
                  <a:lnTo>
                    <a:pt x="3835959" y="146050"/>
                  </a:lnTo>
                  <a:cubicBezTo>
                    <a:pt x="3835959" y="66040"/>
                    <a:pt x="3769919" y="0"/>
                    <a:pt x="3689909" y="0"/>
                  </a:cubicBezTo>
                  <a:lnTo>
                    <a:pt x="146050" y="0"/>
                  </a:lnTo>
                  <a:cubicBezTo>
                    <a:pt x="66040" y="0"/>
                    <a:pt x="0" y="66040"/>
                    <a:pt x="0" y="146050"/>
                  </a:cubicBezTo>
                  <a:lnTo>
                    <a:pt x="0" y="613386"/>
                  </a:lnTo>
                  <a:cubicBezTo>
                    <a:pt x="0" y="694666"/>
                    <a:pt x="66040" y="759436"/>
                    <a:pt x="146050" y="759436"/>
                  </a:cubicBezTo>
                  <a:close/>
                </a:path>
              </a:pathLst>
            </a:custGeom>
            <a:solidFill>
              <a:srgbClr val="FFEADC"/>
            </a:solidFill>
          </p:spPr>
          <p:txBody>
            <a:bodyPr/>
            <a:lstStyle/>
            <a:p>
              <a:endParaRPr lang="it-IT"/>
            </a:p>
          </p:txBody>
        </p:sp>
        <p:sp>
          <p:nvSpPr>
            <p:cNvPr id="26" name="Freeform 26"/>
            <p:cNvSpPr/>
            <p:nvPr/>
          </p:nvSpPr>
          <p:spPr>
            <a:xfrm>
              <a:off x="0" y="0"/>
              <a:ext cx="3900729" cy="828016"/>
            </a:xfrm>
            <a:custGeom>
              <a:avLst/>
              <a:gdLst/>
              <a:ahLst/>
              <a:cxnLst/>
              <a:rect l="l" t="t" r="r" b="b"/>
              <a:pathLst>
                <a:path w="3900729" h="828016">
                  <a:moveTo>
                    <a:pt x="3837229" y="74930"/>
                  </a:moveTo>
                  <a:cubicBezTo>
                    <a:pt x="3809289" y="30480"/>
                    <a:pt x="3759759" y="0"/>
                    <a:pt x="3702609" y="0"/>
                  </a:cubicBezTo>
                  <a:lnTo>
                    <a:pt x="158750" y="0"/>
                  </a:lnTo>
                  <a:cubicBezTo>
                    <a:pt x="71120" y="0"/>
                    <a:pt x="0" y="71120"/>
                    <a:pt x="0" y="158750"/>
                  </a:cubicBezTo>
                  <a:lnTo>
                    <a:pt x="0" y="626086"/>
                  </a:lnTo>
                  <a:cubicBezTo>
                    <a:pt x="0" y="678156"/>
                    <a:pt x="25400" y="723876"/>
                    <a:pt x="63500" y="753086"/>
                  </a:cubicBezTo>
                  <a:cubicBezTo>
                    <a:pt x="91440" y="797536"/>
                    <a:pt x="140970" y="828016"/>
                    <a:pt x="214519" y="828016"/>
                  </a:cubicBezTo>
                  <a:lnTo>
                    <a:pt x="3741979" y="828016"/>
                  </a:lnTo>
                  <a:cubicBezTo>
                    <a:pt x="3829609" y="828016"/>
                    <a:pt x="3900729" y="756896"/>
                    <a:pt x="3900729" y="669266"/>
                  </a:cubicBezTo>
                  <a:lnTo>
                    <a:pt x="3900729" y="201930"/>
                  </a:lnTo>
                  <a:cubicBezTo>
                    <a:pt x="3900729" y="149860"/>
                    <a:pt x="3875329" y="104140"/>
                    <a:pt x="3837229" y="74930"/>
                  </a:cubicBezTo>
                  <a:close/>
                  <a:moveTo>
                    <a:pt x="12700" y="626086"/>
                  </a:moveTo>
                  <a:lnTo>
                    <a:pt x="12700" y="158750"/>
                  </a:lnTo>
                  <a:cubicBezTo>
                    <a:pt x="12700" y="78740"/>
                    <a:pt x="78740" y="12700"/>
                    <a:pt x="158750" y="12700"/>
                  </a:cubicBezTo>
                  <a:lnTo>
                    <a:pt x="3702609" y="12700"/>
                  </a:lnTo>
                  <a:cubicBezTo>
                    <a:pt x="3782619" y="12700"/>
                    <a:pt x="3848659" y="78740"/>
                    <a:pt x="3848659" y="158750"/>
                  </a:cubicBezTo>
                  <a:lnTo>
                    <a:pt x="3848659" y="626086"/>
                  </a:lnTo>
                  <a:cubicBezTo>
                    <a:pt x="3848659" y="706096"/>
                    <a:pt x="3782619" y="772136"/>
                    <a:pt x="3702609" y="772136"/>
                  </a:cubicBezTo>
                  <a:lnTo>
                    <a:pt x="158750" y="772136"/>
                  </a:lnTo>
                  <a:cubicBezTo>
                    <a:pt x="78740" y="772136"/>
                    <a:pt x="12700" y="707366"/>
                    <a:pt x="12700" y="626086"/>
                  </a:cubicBezTo>
                  <a:close/>
                  <a:moveTo>
                    <a:pt x="3889299" y="669266"/>
                  </a:moveTo>
                  <a:cubicBezTo>
                    <a:pt x="3889299" y="749276"/>
                    <a:pt x="3821989" y="815316"/>
                    <a:pt x="3741979" y="815316"/>
                  </a:cubicBezTo>
                  <a:lnTo>
                    <a:pt x="214519" y="815316"/>
                  </a:lnTo>
                  <a:cubicBezTo>
                    <a:pt x="157480" y="815316"/>
                    <a:pt x="120650" y="798806"/>
                    <a:pt x="93980" y="770866"/>
                  </a:cubicBezTo>
                  <a:cubicBezTo>
                    <a:pt x="114300" y="779756"/>
                    <a:pt x="135890" y="784836"/>
                    <a:pt x="160020" y="784836"/>
                  </a:cubicBezTo>
                  <a:lnTo>
                    <a:pt x="3703879" y="784836"/>
                  </a:lnTo>
                  <a:cubicBezTo>
                    <a:pt x="3791509" y="784836"/>
                    <a:pt x="3862629" y="713716"/>
                    <a:pt x="3862629" y="626086"/>
                  </a:cubicBezTo>
                  <a:lnTo>
                    <a:pt x="3862629" y="158750"/>
                  </a:lnTo>
                  <a:cubicBezTo>
                    <a:pt x="3862629" y="140970"/>
                    <a:pt x="3858819" y="123190"/>
                    <a:pt x="3853739" y="106680"/>
                  </a:cubicBezTo>
                  <a:cubicBezTo>
                    <a:pt x="3875329" y="132080"/>
                    <a:pt x="3889299" y="165100"/>
                    <a:pt x="3889299" y="201930"/>
                  </a:cubicBezTo>
                  <a:lnTo>
                    <a:pt x="3889299" y="669266"/>
                  </a:lnTo>
                  <a:close/>
                </a:path>
              </a:pathLst>
            </a:custGeom>
            <a:solidFill>
              <a:srgbClr val="4B426F"/>
            </a:solidFill>
          </p:spPr>
          <p:txBody>
            <a:bodyPr/>
            <a:lstStyle/>
            <a:p>
              <a:endParaRPr lang="it-IT"/>
            </a:p>
          </p:txBody>
        </p:sp>
      </p:grpSp>
      <p:sp>
        <p:nvSpPr>
          <p:cNvPr id="27" name="TextBox 27"/>
          <p:cNvSpPr txBox="1"/>
          <p:nvPr/>
        </p:nvSpPr>
        <p:spPr>
          <a:xfrm>
            <a:off x="11013353" y="8678189"/>
            <a:ext cx="6317128"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D. Saetta McQueen e Mac iCar del film di animazione Cars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56177" y="1723686"/>
            <a:ext cx="5766844" cy="4505347"/>
          </a:xfrm>
          <a:custGeom>
            <a:avLst/>
            <a:gdLst/>
            <a:ahLst/>
            <a:cxnLst/>
            <a:rect l="l" t="t" r="r" b="b"/>
            <a:pathLst>
              <a:path w="5766844" h="4505347">
                <a:moveTo>
                  <a:pt x="0" y="0"/>
                </a:moveTo>
                <a:lnTo>
                  <a:pt x="5766844" y="0"/>
                </a:lnTo>
                <a:lnTo>
                  <a:pt x="5766844" y="4505347"/>
                </a:lnTo>
                <a:lnTo>
                  <a:pt x="0" y="45053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a:off x="9867042" y="338828"/>
            <a:ext cx="8115300" cy="7848977"/>
          </a:xfrm>
          <a:custGeom>
            <a:avLst/>
            <a:gdLst/>
            <a:ahLst/>
            <a:cxnLst/>
            <a:rect l="l" t="t" r="r" b="b"/>
            <a:pathLst>
              <a:path w="8115300" h="7848977">
                <a:moveTo>
                  <a:pt x="0" y="0"/>
                </a:moveTo>
                <a:lnTo>
                  <a:pt x="8115300" y="0"/>
                </a:lnTo>
                <a:lnTo>
                  <a:pt x="8115300" y="7848977"/>
                </a:lnTo>
                <a:lnTo>
                  <a:pt x="0" y="7848977"/>
                </a:lnTo>
                <a:lnTo>
                  <a:pt x="0" y="0"/>
                </a:lnTo>
                <a:close/>
              </a:path>
            </a:pathLst>
          </a:custGeom>
          <a:blipFill>
            <a:blip r:embed="rId5"/>
            <a:stretch>
              <a:fillRect l="-67699" t="-36540" r="-39237" b="-6098"/>
            </a:stretch>
          </a:blipFill>
        </p:spPr>
        <p:txBody>
          <a:bodyPr/>
          <a:lstStyle/>
          <a:p>
            <a:endParaRPr lang="it-IT"/>
          </a:p>
        </p:txBody>
      </p:sp>
      <p:sp>
        <p:nvSpPr>
          <p:cNvPr id="5" name="TextBox 5"/>
          <p:cNvSpPr txBox="1"/>
          <p:nvPr/>
        </p:nvSpPr>
        <p:spPr>
          <a:xfrm>
            <a:off x="1202230" y="424553"/>
            <a:ext cx="8664812"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1723942" y="2869076"/>
            <a:ext cx="5360671" cy="2883731"/>
          </a:xfrm>
          <a:prstGeom prst="rect">
            <a:avLst/>
          </a:prstGeom>
        </p:spPr>
        <p:txBody>
          <a:bodyPr lIns="0" tIns="0" rIns="0" bIns="0" rtlCol="0" anchor="t">
            <a:spAutoFit/>
          </a:bodyPr>
          <a:lstStyle/>
          <a:p>
            <a:pPr algn="ctr">
              <a:lnSpc>
                <a:spcPts val="5638"/>
              </a:lnSpc>
            </a:pPr>
            <a:r>
              <a:rPr lang="en-US" sz="5638">
                <a:solidFill>
                  <a:srgbClr val="0E0845"/>
                </a:solidFill>
                <a:latin typeface="KG Primary Penmanship"/>
              </a:rPr>
              <a:t>Cosa hanno cercato di rappresentare Vincenzo e Giuseppe nel carnevale  2019?</a:t>
            </a:r>
          </a:p>
        </p:txBody>
      </p:sp>
      <p:sp>
        <p:nvSpPr>
          <p:cNvPr id="7" name="TextBox 7"/>
          <p:cNvSpPr txBox="1"/>
          <p:nvPr/>
        </p:nvSpPr>
        <p:spPr>
          <a:xfrm>
            <a:off x="1723942" y="1818936"/>
            <a:ext cx="4076821" cy="814062"/>
          </a:xfrm>
          <a:prstGeom prst="rect">
            <a:avLst/>
          </a:prstGeom>
        </p:spPr>
        <p:txBody>
          <a:bodyPr lIns="0" tIns="0" rIns="0" bIns="0" rtlCol="0" anchor="t">
            <a:spAutoFit/>
          </a:bodyPr>
          <a:lstStyle/>
          <a:p>
            <a:pPr algn="ctr">
              <a:lnSpc>
                <a:spcPts val="5966"/>
              </a:lnSpc>
            </a:pPr>
            <a:r>
              <a:rPr lang="en-US" sz="5966">
                <a:solidFill>
                  <a:srgbClr val="0E0845"/>
                </a:solidFill>
                <a:latin typeface="Bobby Jones Soft"/>
              </a:rPr>
              <a:t>Domanda 38</a:t>
            </a:r>
          </a:p>
        </p:txBody>
      </p:sp>
      <p:grpSp>
        <p:nvGrpSpPr>
          <p:cNvPr id="8" name="Group 8"/>
          <p:cNvGrpSpPr/>
          <p:nvPr/>
        </p:nvGrpSpPr>
        <p:grpSpPr>
          <a:xfrm>
            <a:off x="562611" y="6433609"/>
            <a:ext cx="7012661" cy="1051511"/>
            <a:chOff x="0" y="0"/>
            <a:chExt cx="2835563" cy="425178"/>
          </a:xfrm>
        </p:grpSpPr>
        <p:sp>
          <p:nvSpPr>
            <p:cNvPr id="9" name="Freeform 9"/>
            <p:cNvSpPr/>
            <p:nvPr/>
          </p:nvSpPr>
          <p:spPr>
            <a:xfrm>
              <a:off x="92710" y="106680"/>
              <a:ext cx="2731423" cy="305798"/>
            </a:xfrm>
            <a:custGeom>
              <a:avLst/>
              <a:gdLst/>
              <a:ahLst/>
              <a:cxnLst/>
              <a:rect l="l" t="t" r="r" b="b"/>
              <a:pathLst>
                <a:path w="2731423" h="305798">
                  <a:moveTo>
                    <a:pt x="2704753" y="116568"/>
                  </a:moveTo>
                  <a:cubicBezTo>
                    <a:pt x="2704753" y="204198"/>
                    <a:pt x="2628553" y="275318"/>
                    <a:pt x="2547273" y="275318"/>
                  </a:cubicBezTo>
                  <a:lnTo>
                    <a:pt x="66040" y="275318"/>
                  </a:lnTo>
                  <a:cubicBezTo>
                    <a:pt x="43180" y="275318"/>
                    <a:pt x="20320" y="270238"/>
                    <a:pt x="0" y="261348"/>
                  </a:cubicBezTo>
                  <a:cubicBezTo>
                    <a:pt x="26670" y="289288"/>
                    <a:pt x="63500" y="305798"/>
                    <a:pt x="111536" y="305798"/>
                  </a:cubicBezTo>
                  <a:lnTo>
                    <a:pt x="2585373" y="305798"/>
                  </a:lnTo>
                  <a:cubicBezTo>
                    <a:pt x="2665383" y="305798"/>
                    <a:pt x="2731423" y="239758"/>
                    <a:pt x="2731423" y="159748"/>
                  </a:cubicBezTo>
                  <a:lnTo>
                    <a:pt x="2731423" y="95250"/>
                  </a:lnTo>
                  <a:cubicBezTo>
                    <a:pt x="2731423" y="58420"/>
                    <a:pt x="2717453" y="25400"/>
                    <a:pt x="2695863" y="0"/>
                  </a:cubicBezTo>
                  <a:cubicBezTo>
                    <a:pt x="2702213" y="16510"/>
                    <a:pt x="2704753" y="34290"/>
                    <a:pt x="2704753" y="52070"/>
                  </a:cubicBezTo>
                  <a:lnTo>
                    <a:pt x="2704753" y="116568"/>
                  </a:lnTo>
                  <a:close/>
                </a:path>
              </a:pathLst>
            </a:custGeom>
            <a:solidFill>
              <a:srgbClr val="4B426F"/>
            </a:solidFill>
          </p:spPr>
          <p:txBody>
            <a:bodyPr/>
            <a:lstStyle/>
            <a:p>
              <a:endParaRPr lang="it-IT"/>
            </a:p>
          </p:txBody>
        </p:sp>
        <p:sp>
          <p:nvSpPr>
            <p:cNvPr id="10" name="Freeform 10"/>
            <p:cNvSpPr/>
            <p:nvPr/>
          </p:nvSpPr>
          <p:spPr>
            <a:xfrm>
              <a:off x="12700" y="12700"/>
              <a:ext cx="2770793" cy="356598"/>
            </a:xfrm>
            <a:custGeom>
              <a:avLst/>
              <a:gdLst/>
              <a:ahLst/>
              <a:cxnLst/>
              <a:rect l="l" t="t" r="r" b="b"/>
              <a:pathLst>
                <a:path w="2770793" h="356598">
                  <a:moveTo>
                    <a:pt x="146050" y="356598"/>
                  </a:moveTo>
                  <a:lnTo>
                    <a:pt x="2624743" y="356598"/>
                  </a:lnTo>
                  <a:cubicBezTo>
                    <a:pt x="2704753" y="356598"/>
                    <a:pt x="2770793" y="290558"/>
                    <a:pt x="2770793" y="210548"/>
                  </a:cubicBezTo>
                  <a:lnTo>
                    <a:pt x="2770793" y="146050"/>
                  </a:lnTo>
                  <a:cubicBezTo>
                    <a:pt x="2770793" y="66040"/>
                    <a:pt x="2704753" y="0"/>
                    <a:pt x="2624743"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1" name="Freeform 11"/>
            <p:cNvSpPr/>
            <p:nvPr/>
          </p:nvSpPr>
          <p:spPr>
            <a:xfrm>
              <a:off x="0" y="0"/>
              <a:ext cx="2835563" cy="425178"/>
            </a:xfrm>
            <a:custGeom>
              <a:avLst/>
              <a:gdLst/>
              <a:ahLst/>
              <a:cxnLst/>
              <a:rect l="l" t="t" r="r" b="b"/>
              <a:pathLst>
                <a:path w="2835563" h="425178">
                  <a:moveTo>
                    <a:pt x="2772063" y="74930"/>
                  </a:moveTo>
                  <a:cubicBezTo>
                    <a:pt x="2744123" y="30480"/>
                    <a:pt x="2694593" y="0"/>
                    <a:pt x="2637443" y="0"/>
                  </a:cubicBezTo>
                  <a:lnTo>
                    <a:pt x="158750" y="0"/>
                  </a:lnTo>
                  <a:cubicBezTo>
                    <a:pt x="71120" y="0"/>
                    <a:pt x="0" y="71120"/>
                    <a:pt x="0" y="158750"/>
                  </a:cubicBezTo>
                  <a:lnTo>
                    <a:pt x="0" y="223248"/>
                  </a:lnTo>
                  <a:cubicBezTo>
                    <a:pt x="0" y="275318"/>
                    <a:pt x="25400" y="321038"/>
                    <a:pt x="63500" y="350248"/>
                  </a:cubicBezTo>
                  <a:cubicBezTo>
                    <a:pt x="91440" y="394698"/>
                    <a:pt x="140970" y="425178"/>
                    <a:pt x="206670" y="425178"/>
                  </a:cubicBezTo>
                  <a:lnTo>
                    <a:pt x="2676813" y="425178"/>
                  </a:lnTo>
                  <a:cubicBezTo>
                    <a:pt x="2764443" y="425178"/>
                    <a:pt x="2835563" y="354058"/>
                    <a:pt x="2835563" y="266428"/>
                  </a:cubicBezTo>
                  <a:lnTo>
                    <a:pt x="2835563" y="201930"/>
                  </a:lnTo>
                  <a:cubicBezTo>
                    <a:pt x="2835563" y="149860"/>
                    <a:pt x="2810163" y="104140"/>
                    <a:pt x="2772063" y="74930"/>
                  </a:cubicBezTo>
                  <a:close/>
                  <a:moveTo>
                    <a:pt x="12700" y="223248"/>
                  </a:moveTo>
                  <a:lnTo>
                    <a:pt x="12700" y="158750"/>
                  </a:lnTo>
                  <a:cubicBezTo>
                    <a:pt x="12700" y="78740"/>
                    <a:pt x="78740" y="12700"/>
                    <a:pt x="158750" y="12700"/>
                  </a:cubicBezTo>
                  <a:lnTo>
                    <a:pt x="2637443" y="12700"/>
                  </a:lnTo>
                  <a:cubicBezTo>
                    <a:pt x="2717453" y="12700"/>
                    <a:pt x="2783493" y="78740"/>
                    <a:pt x="2783493" y="158750"/>
                  </a:cubicBezTo>
                  <a:lnTo>
                    <a:pt x="2783493" y="223248"/>
                  </a:lnTo>
                  <a:cubicBezTo>
                    <a:pt x="2783493" y="303258"/>
                    <a:pt x="2717453" y="369298"/>
                    <a:pt x="2637443" y="369298"/>
                  </a:cubicBezTo>
                  <a:lnTo>
                    <a:pt x="158750" y="369298"/>
                  </a:lnTo>
                  <a:cubicBezTo>
                    <a:pt x="78740" y="369298"/>
                    <a:pt x="12700" y="304528"/>
                    <a:pt x="12700" y="223248"/>
                  </a:cubicBezTo>
                  <a:close/>
                  <a:moveTo>
                    <a:pt x="2824133" y="266428"/>
                  </a:moveTo>
                  <a:cubicBezTo>
                    <a:pt x="2824133" y="346438"/>
                    <a:pt x="2756823" y="412478"/>
                    <a:pt x="2676813" y="412478"/>
                  </a:cubicBezTo>
                  <a:lnTo>
                    <a:pt x="206670" y="412478"/>
                  </a:lnTo>
                  <a:cubicBezTo>
                    <a:pt x="157480" y="412478"/>
                    <a:pt x="120650" y="395967"/>
                    <a:pt x="93980" y="368028"/>
                  </a:cubicBezTo>
                  <a:cubicBezTo>
                    <a:pt x="114300" y="376917"/>
                    <a:pt x="135890" y="381998"/>
                    <a:pt x="160020" y="381998"/>
                  </a:cubicBezTo>
                  <a:lnTo>
                    <a:pt x="2638713" y="381998"/>
                  </a:lnTo>
                  <a:cubicBezTo>
                    <a:pt x="2726343" y="381998"/>
                    <a:pt x="2797463" y="310878"/>
                    <a:pt x="2797463" y="223248"/>
                  </a:cubicBezTo>
                  <a:lnTo>
                    <a:pt x="2797463" y="158750"/>
                  </a:lnTo>
                  <a:cubicBezTo>
                    <a:pt x="2797463" y="140970"/>
                    <a:pt x="2793653" y="123190"/>
                    <a:pt x="2788573" y="106680"/>
                  </a:cubicBezTo>
                  <a:cubicBezTo>
                    <a:pt x="2810163" y="132080"/>
                    <a:pt x="2824133" y="165100"/>
                    <a:pt x="2824133" y="201930"/>
                  </a:cubicBezTo>
                  <a:lnTo>
                    <a:pt x="2824133" y="266428"/>
                  </a:lnTo>
                  <a:close/>
                </a:path>
              </a:pathLst>
            </a:custGeom>
            <a:solidFill>
              <a:srgbClr val="4B426F"/>
            </a:solidFill>
          </p:spPr>
          <p:txBody>
            <a:bodyPr/>
            <a:lstStyle/>
            <a:p>
              <a:endParaRPr lang="it-IT"/>
            </a:p>
          </p:txBody>
        </p:sp>
      </p:grpSp>
      <p:sp>
        <p:nvSpPr>
          <p:cNvPr id="12" name="TextBox 12"/>
          <p:cNvSpPr txBox="1"/>
          <p:nvPr/>
        </p:nvSpPr>
        <p:spPr>
          <a:xfrm>
            <a:off x="613212" y="6627403"/>
            <a:ext cx="670980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A. Omino Michelin con una ferrari</a:t>
            </a:r>
          </a:p>
        </p:txBody>
      </p:sp>
      <p:grpSp>
        <p:nvGrpSpPr>
          <p:cNvPr id="13" name="Group 13"/>
          <p:cNvGrpSpPr/>
          <p:nvPr/>
        </p:nvGrpSpPr>
        <p:grpSpPr>
          <a:xfrm>
            <a:off x="1723942" y="7627995"/>
            <a:ext cx="5851331" cy="1051511"/>
            <a:chOff x="0" y="0"/>
            <a:chExt cx="2365980" cy="425178"/>
          </a:xfrm>
        </p:grpSpPr>
        <p:sp>
          <p:nvSpPr>
            <p:cNvPr id="14" name="Freeform 14"/>
            <p:cNvSpPr/>
            <p:nvPr/>
          </p:nvSpPr>
          <p:spPr>
            <a:xfrm>
              <a:off x="92710" y="106680"/>
              <a:ext cx="2261840" cy="305798"/>
            </a:xfrm>
            <a:custGeom>
              <a:avLst/>
              <a:gdLst/>
              <a:ahLst/>
              <a:cxnLst/>
              <a:rect l="l" t="t" r="r" b="b"/>
              <a:pathLst>
                <a:path w="2261840" h="305798">
                  <a:moveTo>
                    <a:pt x="2235170" y="116568"/>
                  </a:moveTo>
                  <a:cubicBezTo>
                    <a:pt x="2235170" y="204198"/>
                    <a:pt x="2158970" y="275318"/>
                    <a:pt x="2077690" y="275318"/>
                  </a:cubicBezTo>
                  <a:lnTo>
                    <a:pt x="66040" y="275318"/>
                  </a:lnTo>
                  <a:cubicBezTo>
                    <a:pt x="43180" y="275318"/>
                    <a:pt x="20320" y="270238"/>
                    <a:pt x="0" y="261348"/>
                  </a:cubicBezTo>
                  <a:cubicBezTo>
                    <a:pt x="26670" y="289288"/>
                    <a:pt x="63500" y="305798"/>
                    <a:pt x="108543" y="305798"/>
                  </a:cubicBezTo>
                  <a:lnTo>
                    <a:pt x="2115790" y="305798"/>
                  </a:lnTo>
                  <a:cubicBezTo>
                    <a:pt x="2195800" y="305798"/>
                    <a:pt x="2261840" y="239758"/>
                    <a:pt x="2261840" y="159748"/>
                  </a:cubicBezTo>
                  <a:lnTo>
                    <a:pt x="2261840" y="95250"/>
                  </a:lnTo>
                  <a:cubicBezTo>
                    <a:pt x="2261840" y="58420"/>
                    <a:pt x="2247870" y="25400"/>
                    <a:pt x="2226280" y="0"/>
                  </a:cubicBezTo>
                  <a:cubicBezTo>
                    <a:pt x="2232630" y="16510"/>
                    <a:pt x="2235170" y="34290"/>
                    <a:pt x="2235170" y="52070"/>
                  </a:cubicBezTo>
                  <a:lnTo>
                    <a:pt x="2235170" y="116568"/>
                  </a:lnTo>
                  <a:close/>
                </a:path>
              </a:pathLst>
            </a:custGeom>
            <a:solidFill>
              <a:srgbClr val="4B426F"/>
            </a:solidFill>
          </p:spPr>
          <p:txBody>
            <a:bodyPr/>
            <a:lstStyle/>
            <a:p>
              <a:endParaRPr lang="it-IT"/>
            </a:p>
          </p:txBody>
        </p:sp>
        <p:sp>
          <p:nvSpPr>
            <p:cNvPr id="15" name="Freeform 15"/>
            <p:cNvSpPr/>
            <p:nvPr/>
          </p:nvSpPr>
          <p:spPr>
            <a:xfrm>
              <a:off x="12700" y="12700"/>
              <a:ext cx="2301210" cy="356598"/>
            </a:xfrm>
            <a:custGeom>
              <a:avLst/>
              <a:gdLst/>
              <a:ahLst/>
              <a:cxnLst/>
              <a:rect l="l" t="t" r="r" b="b"/>
              <a:pathLst>
                <a:path w="2301210" h="356598">
                  <a:moveTo>
                    <a:pt x="146050" y="356598"/>
                  </a:moveTo>
                  <a:lnTo>
                    <a:pt x="2155160" y="356598"/>
                  </a:lnTo>
                  <a:cubicBezTo>
                    <a:pt x="2235170" y="356598"/>
                    <a:pt x="2301210" y="290558"/>
                    <a:pt x="2301210" y="210548"/>
                  </a:cubicBezTo>
                  <a:lnTo>
                    <a:pt x="2301210" y="146050"/>
                  </a:lnTo>
                  <a:cubicBezTo>
                    <a:pt x="2301210" y="66040"/>
                    <a:pt x="2235170" y="0"/>
                    <a:pt x="2155160" y="0"/>
                  </a:cubicBezTo>
                  <a:lnTo>
                    <a:pt x="146050" y="0"/>
                  </a:lnTo>
                  <a:cubicBezTo>
                    <a:pt x="66040" y="0"/>
                    <a:pt x="0" y="66040"/>
                    <a:pt x="0" y="146050"/>
                  </a:cubicBezTo>
                  <a:lnTo>
                    <a:pt x="0" y="210548"/>
                  </a:lnTo>
                  <a:cubicBezTo>
                    <a:pt x="0" y="291828"/>
                    <a:pt x="66040" y="356598"/>
                    <a:pt x="146050" y="356598"/>
                  </a:cubicBezTo>
                  <a:close/>
                </a:path>
              </a:pathLst>
            </a:custGeom>
            <a:solidFill>
              <a:srgbClr val="FFEADC"/>
            </a:solidFill>
          </p:spPr>
          <p:txBody>
            <a:bodyPr/>
            <a:lstStyle/>
            <a:p>
              <a:endParaRPr lang="it-IT"/>
            </a:p>
          </p:txBody>
        </p:sp>
        <p:sp>
          <p:nvSpPr>
            <p:cNvPr id="16" name="Freeform 16"/>
            <p:cNvSpPr/>
            <p:nvPr/>
          </p:nvSpPr>
          <p:spPr>
            <a:xfrm>
              <a:off x="0" y="0"/>
              <a:ext cx="2365980" cy="425178"/>
            </a:xfrm>
            <a:custGeom>
              <a:avLst/>
              <a:gdLst/>
              <a:ahLst/>
              <a:cxnLst/>
              <a:rect l="l" t="t" r="r" b="b"/>
              <a:pathLst>
                <a:path w="2365980" h="425178">
                  <a:moveTo>
                    <a:pt x="2302480" y="74930"/>
                  </a:moveTo>
                  <a:cubicBezTo>
                    <a:pt x="2274540" y="30480"/>
                    <a:pt x="2225010" y="0"/>
                    <a:pt x="2167860" y="0"/>
                  </a:cubicBezTo>
                  <a:lnTo>
                    <a:pt x="158750" y="0"/>
                  </a:lnTo>
                  <a:cubicBezTo>
                    <a:pt x="71120" y="0"/>
                    <a:pt x="0" y="71120"/>
                    <a:pt x="0" y="158750"/>
                  </a:cubicBezTo>
                  <a:lnTo>
                    <a:pt x="0" y="223248"/>
                  </a:lnTo>
                  <a:cubicBezTo>
                    <a:pt x="0" y="275318"/>
                    <a:pt x="25400" y="321038"/>
                    <a:pt x="63500" y="350248"/>
                  </a:cubicBezTo>
                  <a:cubicBezTo>
                    <a:pt x="91440" y="394698"/>
                    <a:pt x="140970" y="425178"/>
                    <a:pt x="203210" y="425178"/>
                  </a:cubicBezTo>
                  <a:lnTo>
                    <a:pt x="2207230" y="425178"/>
                  </a:lnTo>
                  <a:cubicBezTo>
                    <a:pt x="2294860" y="425178"/>
                    <a:pt x="2365980" y="354058"/>
                    <a:pt x="2365980" y="266428"/>
                  </a:cubicBezTo>
                  <a:lnTo>
                    <a:pt x="2365980" y="201930"/>
                  </a:lnTo>
                  <a:cubicBezTo>
                    <a:pt x="2365980" y="149860"/>
                    <a:pt x="2340580" y="104140"/>
                    <a:pt x="2302480" y="74930"/>
                  </a:cubicBezTo>
                  <a:close/>
                  <a:moveTo>
                    <a:pt x="12700" y="223248"/>
                  </a:moveTo>
                  <a:lnTo>
                    <a:pt x="12700" y="158750"/>
                  </a:lnTo>
                  <a:cubicBezTo>
                    <a:pt x="12700" y="78740"/>
                    <a:pt x="78740" y="12700"/>
                    <a:pt x="158750" y="12700"/>
                  </a:cubicBezTo>
                  <a:lnTo>
                    <a:pt x="2167860" y="12700"/>
                  </a:lnTo>
                  <a:cubicBezTo>
                    <a:pt x="2247870" y="12700"/>
                    <a:pt x="2313910" y="78740"/>
                    <a:pt x="2313910" y="158750"/>
                  </a:cubicBezTo>
                  <a:lnTo>
                    <a:pt x="2313910" y="223248"/>
                  </a:lnTo>
                  <a:cubicBezTo>
                    <a:pt x="2313910" y="303258"/>
                    <a:pt x="2247870" y="369298"/>
                    <a:pt x="2167860" y="369298"/>
                  </a:cubicBezTo>
                  <a:lnTo>
                    <a:pt x="158750" y="369298"/>
                  </a:lnTo>
                  <a:cubicBezTo>
                    <a:pt x="78740" y="369298"/>
                    <a:pt x="12700" y="304528"/>
                    <a:pt x="12700" y="223248"/>
                  </a:cubicBezTo>
                  <a:close/>
                  <a:moveTo>
                    <a:pt x="2354550" y="266428"/>
                  </a:moveTo>
                  <a:cubicBezTo>
                    <a:pt x="2354550" y="346438"/>
                    <a:pt x="2287240" y="412478"/>
                    <a:pt x="2207230" y="412478"/>
                  </a:cubicBezTo>
                  <a:lnTo>
                    <a:pt x="203210" y="412478"/>
                  </a:lnTo>
                  <a:cubicBezTo>
                    <a:pt x="157480" y="412478"/>
                    <a:pt x="120650" y="395967"/>
                    <a:pt x="93980" y="368028"/>
                  </a:cubicBezTo>
                  <a:cubicBezTo>
                    <a:pt x="114300" y="376917"/>
                    <a:pt x="135890" y="381998"/>
                    <a:pt x="160020" y="381998"/>
                  </a:cubicBezTo>
                  <a:lnTo>
                    <a:pt x="2169130" y="381998"/>
                  </a:lnTo>
                  <a:cubicBezTo>
                    <a:pt x="2256760" y="381998"/>
                    <a:pt x="2327880" y="310878"/>
                    <a:pt x="2327880" y="223248"/>
                  </a:cubicBezTo>
                  <a:lnTo>
                    <a:pt x="2327880" y="158750"/>
                  </a:lnTo>
                  <a:cubicBezTo>
                    <a:pt x="2327880" y="140970"/>
                    <a:pt x="2324070" y="123190"/>
                    <a:pt x="2318990" y="106680"/>
                  </a:cubicBezTo>
                  <a:cubicBezTo>
                    <a:pt x="2340580" y="132080"/>
                    <a:pt x="2354550" y="165100"/>
                    <a:pt x="2354550" y="201930"/>
                  </a:cubicBezTo>
                  <a:lnTo>
                    <a:pt x="2354550" y="266428"/>
                  </a:lnTo>
                  <a:close/>
                </a:path>
              </a:pathLst>
            </a:custGeom>
            <a:solidFill>
              <a:srgbClr val="4B426F"/>
            </a:solidFill>
          </p:spPr>
          <p:txBody>
            <a:bodyPr/>
            <a:lstStyle/>
            <a:p>
              <a:endParaRPr lang="it-IT"/>
            </a:p>
          </p:txBody>
        </p:sp>
      </p:grpSp>
      <p:sp>
        <p:nvSpPr>
          <p:cNvPr id="17" name="TextBox 17"/>
          <p:cNvSpPr txBox="1"/>
          <p:nvPr/>
        </p:nvSpPr>
        <p:spPr>
          <a:xfrm>
            <a:off x="1943510" y="7821789"/>
            <a:ext cx="5328452"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B. Telescopio con obiettivo</a:t>
            </a:r>
          </a:p>
        </p:txBody>
      </p:sp>
      <p:grpSp>
        <p:nvGrpSpPr>
          <p:cNvPr id="18" name="Group 18"/>
          <p:cNvGrpSpPr/>
          <p:nvPr/>
        </p:nvGrpSpPr>
        <p:grpSpPr>
          <a:xfrm>
            <a:off x="2355068" y="8965257"/>
            <a:ext cx="7511975" cy="1051511"/>
            <a:chOff x="0" y="0"/>
            <a:chExt cx="3037460" cy="425178"/>
          </a:xfrm>
        </p:grpSpPr>
        <p:sp>
          <p:nvSpPr>
            <p:cNvPr id="19" name="Freeform 19"/>
            <p:cNvSpPr/>
            <p:nvPr/>
          </p:nvSpPr>
          <p:spPr>
            <a:xfrm>
              <a:off x="92710" y="106680"/>
              <a:ext cx="2933320" cy="305798"/>
            </a:xfrm>
            <a:custGeom>
              <a:avLst/>
              <a:gdLst/>
              <a:ahLst/>
              <a:cxnLst/>
              <a:rect l="l" t="t" r="r" b="b"/>
              <a:pathLst>
                <a:path w="2933320" h="305798">
                  <a:moveTo>
                    <a:pt x="2906650" y="116568"/>
                  </a:moveTo>
                  <a:cubicBezTo>
                    <a:pt x="2906650" y="204198"/>
                    <a:pt x="2830450" y="275318"/>
                    <a:pt x="2749169" y="275318"/>
                  </a:cubicBezTo>
                  <a:lnTo>
                    <a:pt x="66040" y="275318"/>
                  </a:lnTo>
                  <a:cubicBezTo>
                    <a:pt x="43180" y="275318"/>
                    <a:pt x="20320" y="270238"/>
                    <a:pt x="0" y="261348"/>
                  </a:cubicBezTo>
                  <a:cubicBezTo>
                    <a:pt x="26670" y="289288"/>
                    <a:pt x="63500" y="305798"/>
                    <a:pt x="112823" y="305798"/>
                  </a:cubicBezTo>
                  <a:lnTo>
                    <a:pt x="2787269" y="305798"/>
                  </a:lnTo>
                  <a:cubicBezTo>
                    <a:pt x="2867279" y="305798"/>
                    <a:pt x="2933320" y="239758"/>
                    <a:pt x="2933320" y="159748"/>
                  </a:cubicBezTo>
                  <a:lnTo>
                    <a:pt x="2933320" y="95250"/>
                  </a:lnTo>
                  <a:cubicBezTo>
                    <a:pt x="2933320" y="58420"/>
                    <a:pt x="2919350" y="25400"/>
                    <a:pt x="2897760" y="0"/>
                  </a:cubicBezTo>
                  <a:cubicBezTo>
                    <a:pt x="2904110" y="16510"/>
                    <a:pt x="2906650" y="34290"/>
                    <a:pt x="2906650" y="52070"/>
                  </a:cubicBezTo>
                  <a:lnTo>
                    <a:pt x="2906650" y="116568"/>
                  </a:lnTo>
                  <a:close/>
                </a:path>
              </a:pathLst>
            </a:custGeom>
            <a:solidFill>
              <a:srgbClr val="4B426F"/>
            </a:solidFill>
          </p:spPr>
          <p:txBody>
            <a:bodyPr/>
            <a:lstStyle/>
            <a:p>
              <a:endParaRPr lang="it-IT"/>
            </a:p>
          </p:txBody>
        </p:sp>
        <p:sp>
          <p:nvSpPr>
            <p:cNvPr id="20" name="Freeform 20"/>
            <p:cNvSpPr/>
            <p:nvPr/>
          </p:nvSpPr>
          <p:spPr>
            <a:xfrm>
              <a:off x="12700" y="12700"/>
              <a:ext cx="2972690" cy="356598"/>
            </a:xfrm>
            <a:custGeom>
              <a:avLst/>
              <a:gdLst/>
              <a:ahLst/>
              <a:cxnLst/>
              <a:rect l="l" t="t" r="r" b="b"/>
              <a:pathLst>
                <a:path w="2972690" h="356598">
                  <a:moveTo>
                    <a:pt x="146050" y="356598"/>
                  </a:moveTo>
                  <a:lnTo>
                    <a:pt x="2826640" y="356598"/>
                  </a:lnTo>
                  <a:cubicBezTo>
                    <a:pt x="2906650" y="356598"/>
                    <a:pt x="2972690" y="290558"/>
                    <a:pt x="2972690" y="210548"/>
                  </a:cubicBezTo>
                  <a:lnTo>
                    <a:pt x="2972690" y="146050"/>
                  </a:lnTo>
                  <a:cubicBezTo>
                    <a:pt x="2972690" y="66040"/>
                    <a:pt x="2906650" y="0"/>
                    <a:pt x="2826640" y="0"/>
                  </a:cubicBezTo>
                  <a:lnTo>
                    <a:pt x="146050" y="0"/>
                  </a:lnTo>
                  <a:cubicBezTo>
                    <a:pt x="66040" y="0"/>
                    <a:pt x="0" y="66040"/>
                    <a:pt x="0" y="146050"/>
                  </a:cubicBezTo>
                  <a:lnTo>
                    <a:pt x="0" y="210548"/>
                  </a:lnTo>
                  <a:cubicBezTo>
                    <a:pt x="0" y="291828"/>
                    <a:pt x="66040" y="356598"/>
                    <a:pt x="146050" y="356598"/>
                  </a:cubicBezTo>
                  <a:close/>
                </a:path>
              </a:pathLst>
            </a:custGeom>
            <a:solidFill>
              <a:srgbClr val="FFCC99"/>
            </a:solidFill>
          </p:spPr>
          <p:txBody>
            <a:bodyPr/>
            <a:lstStyle/>
            <a:p>
              <a:endParaRPr lang="it-IT"/>
            </a:p>
          </p:txBody>
        </p:sp>
        <p:sp>
          <p:nvSpPr>
            <p:cNvPr id="21" name="Freeform 21"/>
            <p:cNvSpPr/>
            <p:nvPr/>
          </p:nvSpPr>
          <p:spPr>
            <a:xfrm>
              <a:off x="0" y="0"/>
              <a:ext cx="3037460" cy="425178"/>
            </a:xfrm>
            <a:custGeom>
              <a:avLst/>
              <a:gdLst/>
              <a:ahLst/>
              <a:cxnLst/>
              <a:rect l="l" t="t" r="r" b="b"/>
              <a:pathLst>
                <a:path w="3037460" h="425178">
                  <a:moveTo>
                    <a:pt x="2973960" y="74930"/>
                  </a:moveTo>
                  <a:cubicBezTo>
                    <a:pt x="2946020" y="30480"/>
                    <a:pt x="2896490" y="0"/>
                    <a:pt x="2839340" y="0"/>
                  </a:cubicBezTo>
                  <a:lnTo>
                    <a:pt x="158750" y="0"/>
                  </a:lnTo>
                  <a:cubicBezTo>
                    <a:pt x="71120" y="0"/>
                    <a:pt x="0" y="71120"/>
                    <a:pt x="0" y="158750"/>
                  </a:cubicBezTo>
                  <a:lnTo>
                    <a:pt x="0" y="223248"/>
                  </a:lnTo>
                  <a:cubicBezTo>
                    <a:pt x="0" y="275318"/>
                    <a:pt x="25400" y="321038"/>
                    <a:pt x="63500" y="350248"/>
                  </a:cubicBezTo>
                  <a:cubicBezTo>
                    <a:pt x="91440" y="394698"/>
                    <a:pt x="140970" y="425178"/>
                    <a:pt x="208158" y="425178"/>
                  </a:cubicBezTo>
                  <a:lnTo>
                    <a:pt x="2878710" y="425178"/>
                  </a:lnTo>
                  <a:cubicBezTo>
                    <a:pt x="2966340" y="425178"/>
                    <a:pt x="3037460" y="354058"/>
                    <a:pt x="3037460" y="266428"/>
                  </a:cubicBezTo>
                  <a:lnTo>
                    <a:pt x="3037460" y="201930"/>
                  </a:lnTo>
                  <a:cubicBezTo>
                    <a:pt x="3037460" y="149860"/>
                    <a:pt x="3012060" y="104140"/>
                    <a:pt x="2973960" y="74930"/>
                  </a:cubicBezTo>
                  <a:close/>
                  <a:moveTo>
                    <a:pt x="12700" y="223248"/>
                  </a:moveTo>
                  <a:lnTo>
                    <a:pt x="12700" y="158750"/>
                  </a:lnTo>
                  <a:cubicBezTo>
                    <a:pt x="12700" y="78740"/>
                    <a:pt x="78740" y="12700"/>
                    <a:pt x="158750" y="12700"/>
                  </a:cubicBezTo>
                  <a:lnTo>
                    <a:pt x="2839340" y="12700"/>
                  </a:lnTo>
                  <a:cubicBezTo>
                    <a:pt x="2919350" y="12700"/>
                    <a:pt x="2985390" y="78740"/>
                    <a:pt x="2985390" y="158750"/>
                  </a:cubicBezTo>
                  <a:lnTo>
                    <a:pt x="2985390" y="223248"/>
                  </a:lnTo>
                  <a:cubicBezTo>
                    <a:pt x="2985390" y="303258"/>
                    <a:pt x="2919350" y="369298"/>
                    <a:pt x="2839340" y="369298"/>
                  </a:cubicBezTo>
                  <a:lnTo>
                    <a:pt x="158750" y="369298"/>
                  </a:lnTo>
                  <a:cubicBezTo>
                    <a:pt x="78740" y="369298"/>
                    <a:pt x="12700" y="304528"/>
                    <a:pt x="12700" y="223248"/>
                  </a:cubicBezTo>
                  <a:close/>
                  <a:moveTo>
                    <a:pt x="3026030" y="266428"/>
                  </a:moveTo>
                  <a:cubicBezTo>
                    <a:pt x="3026030" y="346438"/>
                    <a:pt x="2958720" y="412478"/>
                    <a:pt x="2878710" y="412478"/>
                  </a:cubicBezTo>
                  <a:lnTo>
                    <a:pt x="208158" y="412478"/>
                  </a:lnTo>
                  <a:cubicBezTo>
                    <a:pt x="157480" y="412478"/>
                    <a:pt x="120650" y="395967"/>
                    <a:pt x="93980" y="368028"/>
                  </a:cubicBezTo>
                  <a:cubicBezTo>
                    <a:pt x="114300" y="376917"/>
                    <a:pt x="135890" y="381998"/>
                    <a:pt x="160020" y="381998"/>
                  </a:cubicBezTo>
                  <a:lnTo>
                    <a:pt x="2840610" y="381998"/>
                  </a:lnTo>
                  <a:cubicBezTo>
                    <a:pt x="2928240" y="381998"/>
                    <a:pt x="2999360" y="310878"/>
                    <a:pt x="2999360" y="223248"/>
                  </a:cubicBezTo>
                  <a:lnTo>
                    <a:pt x="2999360" y="158750"/>
                  </a:lnTo>
                  <a:cubicBezTo>
                    <a:pt x="2999360" y="140970"/>
                    <a:pt x="2995550" y="123190"/>
                    <a:pt x="2990470" y="106680"/>
                  </a:cubicBezTo>
                  <a:cubicBezTo>
                    <a:pt x="3012060" y="132080"/>
                    <a:pt x="3026030" y="165100"/>
                    <a:pt x="3026030" y="201930"/>
                  </a:cubicBezTo>
                  <a:lnTo>
                    <a:pt x="3026030" y="266428"/>
                  </a:lnTo>
                  <a:close/>
                </a:path>
              </a:pathLst>
            </a:custGeom>
            <a:solidFill>
              <a:srgbClr val="4B426F"/>
            </a:solidFill>
          </p:spPr>
          <p:txBody>
            <a:bodyPr/>
            <a:lstStyle/>
            <a:p>
              <a:endParaRPr lang="it-IT"/>
            </a:p>
          </p:txBody>
        </p:sp>
      </p:grpSp>
      <p:sp>
        <p:nvSpPr>
          <p:cNvPr id="22" name="TextBox 22"/>
          <p:cNvSpPr txBox="1"/>
          <p:nvPr/>
        </p:nvSpPr>
        <p:spPr>
          <a:xfrm>
            <a:off x="2408613" y="9159051"/>
            <a:ext cx="7231759" cy="640641"/>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C. Macchina Fotografica con il flash</a:t>
            </a:r>
          </a:p>
        </p:txBody>
      </p:sp>
      <p:grpSp>
        <p:nvGrpSpPr>
          <p:cNvPr id="23" name="Group 23"/>
          <p:cNvGrpSpPr/>
          <p:nvPr/>
        </p:nvGrpSpPr>
        <p:grpSpPr>
          <a:xfrm>
            <a:off x="10752355" y="8548156"/>
            <a:ext cx="6649308" cy="1411462"/>
            <a:chOff x="0" y="0"/>
            <a:chExt cx="3900729" cy="828016"/>
          </a:xfrm>
        </p:grpSpPr>
        <p:sp>
          <p:nvSpPr>
            <p:cNvPr id="24" name="Freeform 24"/>
            <p:cNvSpPr/>
            <p:nvPr/>
          </p:nvSpPr>
          <p:spPr>
            <a:xfrm>
              <a:off x="92710" y="106680"/>
              <a:ext cx="3796589" cy="708636"/>
            </a:xfrm>
            <a:custGeom>
              <a:avLst/>
              <a:gdLst/>
              <a:ahLst/>
              <a:cxnLst/>
              <a:rect l="l" t="t" r="r" b="b"/>
              <a:pathLst>
                <a:path w="3796589" h="708636">
                  <a:moveTo>
                    <a:pt x="3769919" y="519406"/>
                  </a:moveTo>
                  <a:cubicBezTo>
                    <a:pt x="3769919" y="607036"/>
                    <a:pt x="3693719" y="678156"/>
                    <a:pt x="3612439" y="678156"/>
                  </a:cubicBezTo>
                  <a:lnTo>
                    <a:pt x="66040" y="678156"/>
                  </a:lnTo>
                  <a:cubicBezTo>
                    <a:pt x="43180" y="678156"/>
                    <a:pt x="20320" y="673076"/>
                    <a:pt x="0" y="664186"/>
                  </a:cubicBezTo>
                  <a:cubicBezTo>
                    <a:pt x="26670" y="692126"/>
                    <a:pt x="63500" y="708636"/>
                    <a:pt x="118325" y="708636"/>
                  </a:cubicBezTo>
                  <a:lnTo>
                    <a:pt x="3650539" y="708636"/>
                  </a:lnTo>
                  <a:cubicBezTo>
                    <a:pt x="3730549" y="708636"/>
                    <a:pt x="3796589" y="642596"/>
                    <a:pt x="3796589" y="562586"/>
                  </a:cubicBezTo>
                  <a:lnTo>
                    <a:pt x="3796589" y="95250"/>
                  </a:lnTo>
                  <a:cubicBezTo>
                    <a:pt x="3796589" y="58420"/>
                    <a:pt x="3782619" y="25400"/>
                    <a:pt x="3761029" y="0"/>
                  </a:cubicBezTo>
                  <a:cubicBezTo>
                    <a:pt x="3767379" y="16510"/>
                    <a:pt x="3769919" y="34290"/>
                    <a:pt x="3769919" y="52070"/>
                  </a:cubicBezTo>
                  <a:lnTo>
                    <a:pt x="3769919" y="519406"/>
                  </a:lnTo>
                  <a:close/>
                </a:path>
              </a:pathLst>
            </a:custGeom>
            <a:solidFill>
              <a:srgbClr val="4B426F"/>
            </a:solidFill>
          </p:spPr>
          <p:txBody>
            <a:bodyPr/>
            <a:lstStyle/>
            <a:p>
              <a:endParaRPr lang="it-IT"/>
            </a:p>
          </p:txBody>
        </p:sp>
        <p:sp>
          <p:nvSpPr>
            <p:cNvPr id="25" name="Freeform 25"/>
            <p:cNvSpPr/>
            <p:nvPr/>
          </p:nvSpPr>
          <p:spPr>
            <a:xfrm>
              <a:off x="12700" y="12700"/>
              <a:ext cx="3835959" cy="759436"/>
            </a:xfrm>
            <a:custGeom>
              <a:avLst/>
              <a:gdLst/>
              <a:ahLst/>
              <a:cxnLst/>
              <a:rect l="l" t="t" r="r" b="b"/>
              <a:pathLst>
                <a:path w="3835959" h="759436">
                  <a:moveTo>
                    <a:pt x="146050" y="759436"/>
                  </a:moveTo>
                  <a:lnTo>
                    <a:pt x="3689909" y="759436"/>
                  </a:lnTo>
                  <a:cubicBezTo>
                    <a:pt x="3769919" y="759436"/>
                    <a:pt x="3835959" y="693396"/>
                    <a:pt x="3835959" y="613386"/>
                  </a:cubicBezTo>
                  <a:lnTo>
                    <a:pt x="3835959" y="146050"/>
                  </a:lnTo>
                  <a:cubicBezTo>
                    <a:pt x="3835959" y="66040"/>
                    <a:pt x="3769919" y="0"/>
                    <a:pt x="3689909" y="0"/>
                  </a:cubicBezTo>
                  <a:lnTo>
                    <a:pt x="146050" y="0"/>
                  </a:lnTo>
                  <a:cubicBezTo>
                    <a:pt x="66040" y="0"/>
                    <a:pt x="0" y="66040"/>
                    <a:pt x="0" y="146050"/>
                  </a:cubicBezTo>
                  <a:lnTo>
                    <a:pt x="0" y="613386"/>
                  </a:lnTo>
                  <a:cubicBezTo>
                    <a:pt x="0" y="694666"/>
                    <a:pt x="66040" y="759436"/>
                    <a:pt x="146050" y="759436"/>
                  </a:cubicBezTo>
                  <a:close/>
                </a:path>
              </a:pathLst>
            </a:custGeom>
            <a:solidFill>
              <a:srgbClr val="FFEADC"/>
            </a:solidFill>
          </p:spPr>
          <p:txBody>
            <a:bodyPr/>
            <a:lstStyle/>
            <a:p>
              <a:endParaRPr lang="it-IT"/>
            </a:p>
          </p:txBody>
        </p:sp>
        <p:sp>
          <p:nvSpPr>
            <p:cNvPr id="26" name="Freeform 26"/>
            <p:cNvSpPr/>
            <p:nvPr/>
          </p:nvSpPr>
          <p:spPr>
            <a:xfrm>
              <a:off x="0" y="0"/>
              <a:ext cx="3900729" cy="828016"/>
            </a:xfrm>
            <a:custGeom>
              <a:avLst/>
              <a:gdLst/>
              <a:ahLst/>
              <a:cxnLst/>
              <a:rect l="l" t="t" r="r" b="b"/>
              <a:pathLst>
                <a:path w="3900729" h="828016">
                  <a:moveTo>
                    <a:pt x="3837229" y="74930"/>
                  </a:moveTo>
                  <a:cubicBezTo>
                    <a:pt x="3809289" y="30480"/>
                    <a:pt x="3759759" y="0"/>
                    <a:pt x="3702609" y="0"/>
                  </a:cubicBezTo>
                  <a:lnTo>
                    <a:pt x="158750" y="0"/>
                  </a:lnTo>
                  <a:cubicBezTo>
                    <a:pt x="71120" y="0"/>
                    <a:pt x="0" y="71120"/>
                    <a:pt x="0" y="158750"/>
                  </a:cubicBezTo>
                  <a:lnTo>
                    <a:pt x="0" y="626086"/>
                  </a:lnTo>
                  <a:cubicBezTo>
                    <a:pt x="0" y="678156"/>
                    <a:pt x="25400" y="723876"/>
                    <a:pt x="63500" y="753086"/>
                  </a:cubicBezTo>
                  <a:cubicBezTo>
                    <a:pt x="91440" y="797536"/>
                    <a:pt x="140970" y="828016"/>
                    <a:pt x="214519" y="828016"/>
                  </a:cubicBezTo>
                  <a:lnTo>
                    <a:pt x="3741979" y="828016"/>
                  </a:lnTo>
                  <a:cubicBezTo>
                    <a:pt x="3829609" y="828016"/>
                    <a:pt x="3900729" y="756896"/>
                    <a:pt x="3900729" y="669266"/>
                  </a:cubicBezTo>
                  <a:lnTo>
                    <a:pt x="3900729" y="201930"/>
                  </a:lnTo>
                  <a:cubicBezTo>
                    <a:pt x="3900729" y="149860"/>
                    <a:pt x="3875329" y="104140"/>
                    <a:pt x="3837229" y="74930"/>
                  </a:cubicBezTo>
                  <a:close/>
                  <a:moveTo>
                    <a:pt x="12700" y="626086"/>
                  </a:moveTo>
                  <a:lnTo>
                    <a:pt x="12700" y="158750"/>
                  </a:lnTo>
                  <a:cubicBezTo>
                    <a:pt x="12700" y="78740"/>
                    <a:pt x="78740" y="12700"/>
                    <a:pt x="158750" y="12700"/>
                  </a:cubicBezTo>
                  <a:lnTo>
                    <a:pt x="3702609" y="12700"/>
                  </a:lnTo>
                  <a:cubicBezTo>
                    <a:pt x="3782619" y="12700"/>
                    <a:pt x="3848659" y="78740"/>
                    <a:pt x="3848659" y="158750"/>
                  </a:cubicBezTo>
                  <a:lnTo>
                    <a:pt x="3848659" y="626086"/>
                  </a:lnTo>
                  <a:cubicBezTo>
                    <a:pt x="3848659" y="706096"/>
                    <a:pt x="3782619" y="772136"/>
                    <a:pt x="3702609" y="772136"/>
                  </a:cubicBezTo>
                  <a:lnTo>
                    <a:pt x="158750" y="772136"/>
                  </a:lnTo>
                  <a:cubicBezTo>
                    <a:pt x="78740" y="772136"/>
                    <a:pt x="12700" y="707366"/>
                    <a:pt x="12700" y="626086"/>
                  </a:cubicBezTo>
                  <a:close/>
                  <a:moveTo>
                    <a:pt x="3889299" y="669266"/>
                  </a:moveTo>
                  <a:cubicBezTo>
                    <a:pt x="3889299" y="749276"/>
                    <a:pt x="3821989" y="815316"/>
                    <a:pt x="3741979" y="815316"/>
                  </a:cubicBezTo>
                  <a:lnTo>
                    <a:pt x="214519" y="815316"/>
                  </a:lnTo>
                  <a:cubicBezTo>
                    <a:pt x="157480" y="815316"/>
                    <a:pt x="120650" y="798806"/>
                    <a:pt x="93980" y="770866"/>
                  </a:cubicBezTo>
                  <a:cubicBezTo>
                    <a:pt x="114300" y="779756"/>
                    <a:pt x="135890" y="784836"/>
                    <a:pt x="160020" y="784836"/>
                  </a:cubicBezTo>
                  <a:lnTo>
                    <a:pt x="3703879" y="784836"/>
                  </a:lnTo>
                  <a:cubicBezTo>
                    <a:pt x="3791509" y="784836"/>
                    <a:pt x="3862629" y="713716"/>
                    <a:pt x="3862629" y="626086"/>
                  </a:cubicBezTo>
                  <a:lnTo>
                    <a:pt x="3862629" y="158750"/>
                  </a:lnTo>
                  <a:cubicBezTo>
                    <a:pt x="3862629" y="140970"/>
                    <a:pt x="3858819" y="123190"/>
                    <a:pt x="3853739" y="106680"/>
                  </a:cubicBezTo>
                  <a:cubicBezTo>
                    <a:pt x="3875329" y="132080"/>
                    <a:pt x="3889299" y="165100"/>
                    <a:pt x="3889299" y="201930"/>
                  </a:cubicBezTo>
                  <a:lnTo>
                    <a:pt x="3889299" y="669266"/>
                  </a:lnTo>
                  <a:close/>
                </a:path>
              </a:pathLst>
            </a:custGeom>
            <a:solidFill>
              <a:srgbClr val="4B426F"/>
            </a:solidFill>
          </p:spPr>
          <p:txBody>
            <a:bodyPr/>
            <a:lstStyle/>
            <a:p>
              <a:endParaRPr lang="it-IT"/>
            </a:p>
          </p:txBody>
        </p:sp>
      </p:grpSp>
      <p:sp>
        <p:nvSpPr>
          <p:cNvPr id="27" name="TextBox 27"/>
          <p:cNvSpPr txBox="1"/>
          <p:nvPr/>
        </p:nvSpPr>
        <p:spPr>
          <a:xfrm>
            <a:off x="11013353" y="8678189"/>
            <a:ext cx="6317128" cy="1245947"/>
          </a:xfrm>
          <a:prstGeom prst="rect">
            <a:avLst/>
          </a:prstGeom>
        </p:spPr>
        <p:txBody>
          <a:bodyPr lIns="0" tIns="0" rIns="0" bIns="0" rtlCol="0" anchor="t">
            <a:spAutoFit/>
          </a:bodyPr>
          <a:lstStyle/>
          <a:p>
            <a:pPr algn="ctr">
              <a:lnSpc>
                <a:spcPts val="4766"/>
              </a:lnSpc>
            </a:pPr>
            <a:r>
              <a:rPr lang="en-US" sz="4766">
                <a:solidFill>
                  <a:srgbClr val="4B426F"/>
                </a:solidFill>
                <a:latin typeface="KG Primary Penmanship"/>
              </a:rPr>
              <a:t>D. Saetta McQueen e Mac iCar del film di animazione Cars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39</a:t>
            </a:r>
          </a:p>
        </p:txBody>
      </p:sp>
      <p:sp>
        <p:nvSpPr>
          <p:cNvPr id="6" name="TextBox 6"/>
          <p:cNvSpPr txBox="1"/>
          <p:nvPr/>
        </p:nvSpPr>
        <p:spPr>
          <a:xfrm>
            <a:off x="1866950" y="4219477"/>
            <a:ext cx="8176583" cy="4213887"/>
          </a:xfrm>
          <a:prstGeom prst="rect">
            <a:avLst/>
          </a:prstGeom>
        </p:spPr>
        <p:txBody>
          <a:bodyPr lIns="0" tIns="0" rIns="0" bIns="0" rtlCol="0" anchor="t">
            <a:spAutoFit/>
          </a:bodyPr>
          <a:lstStyle/>
          <a:p>
            <a:pPr algn="ctr">
              <a:lnSpc>
                <a:spcPts val="6602"/>
              </a:lnSpc>
            </a:pPr>
            <a:r>
              <a:rPr lang="en-US" sz="6602">
                <a:solidFill>
                  <a:srgbClr val="0E0845"/>
                </a:solidFill>
                <a:latin typeface="KG Primary Penmanship"/>
              </a:rPr>
              <a:t>In quale di queste competizioni la nostra AC ha superato i gironi ma poi è stata eliminata ai turni di eliminazione diretta?</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Torneo di Calcetto diocesano 2017/18</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472686"/>
            <a:ext cx="625229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Torneo di Pallavolo</a:t>
            </a:r>
          </a:p>
          <a:p>
            <a:pPr algn="ctr">
              <a:lnSpc>
                <a:spcPts val="4500"/>
              </a:lnSpc>
            </a:pPr>
            <a:r>
              <a:rPr lang="en-US" sz="4500">
                <a:solidFill>
                  <a:srgbClr val="4B426F"/>
                </a:solidFill>
                <a:latin typeface="KG Primary Penmanship"/>
              </a:rPr>
              <a:t>diocesano 2017/18</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Torneo di briscola parrocchiale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Torneo di Golf nazionale 2017/18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397765" y="3508807"/>
            <a:ext cx="12379422" cy="5508349"/>
          </a:xfrm>
          <a:prstGeom prst="rect">
            <a:avLst/>
          </a:prstGeom>
        </p:spPr>
        <p:txBody>
          <a:bodyPr lIns="0" tIns="0" rIns="0" bIns="0" rtlCol="0" anchor="t">
            <a:spAutoFit/>
          </a:bodyPr>
          <a:lstStyle/>
          <a:p>
            <a:pPr>
              <a:lnSpc>
                <a:spcPts val="4835"/>
              </a:lnSpc>
            </a:pPr>
            <a:r>
              <a:rPr lang="en-US" sz="4835">
                <a:solidFill>
                  <a:srgbClr val="0E0845"/>
                </a:solidFill>
                <a:latin typeface="KG Primary Penmanship"/>
              </a:rPr>
              <a:t>Furono due giovani universitari, Mario Fani, viterbese, e Giovanni Acquaderni, da Castel San Pietro Terme, a fondare la Società della Gioventù Cattolica Italiana a Bologna.</a:t>
            </a:r>
          </a:p>
          <a:p>
            <a:pPr>
              <a:lnSpc>
                <a:spcPts val="4835"/>
              </a:lnSpc>
              <a:spcBef>
                <a:spcPct val="0"/>
              </a:spcBef>
            </a:pPr>
            <a:r>
              <a:rPr lang="en-US" sz="4835">
                <a:solidFill>
                  <a:srgbClr val="0E0845"/>
                </a:solidFill>
                <a:latin typeface="KG Primary Penmanship"/>
              </a:rPr>
              <a:t>Il motto «Preghiera, Azione, Sacrificio» sintetizza la fedeltà a quattro principi fondamentali: l'obbedienza al Papa ("sentire cum Ecclesia"); un progetto educativo fondato sullo studio della religione; vivere la vita secondo i principi del cristianesimo; un diffuso impegno alla carità verso i più deboli e i più poveri.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935599"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39</a:t>
            </a:r>
          </a:p>
        </p:txBody>
      </p:sp>
      <p:sp>
        <p:nvSpPr>
          <p:cNvPr id="6" name="TextBox 6"/>
          <p:cNvSpPr txBox="1"/>
          <p:nvPr/>
        </p:nvSpPr>
        <p:spPr>
          <a:xfrm>
            <a:off x="1866950" y="4219477"/>
            <a:ext cx="8176583" cy="4213887"/>
          </a:xfrm>
          <a:prstGeom prst="rect">
            <a:avLst/>
          </a:prstGeom>
        </p:spPr>
        <p:txBody>
          <a:bodyPr lIns="0" tIns="0" rIns="0" bIns="0" rtlCol="0" anchor="t">
            <a:spAutoFit/>
          </a:bodyPr>
          <a:lstStyle/>
          <a:p>
            <a:pPr algn="ctr">
              <a:lnSpc>
                <a:spcPts val="6602"/>
              </a:lnSpc>
            </a:pPr>
            <a:r>
              <a:rPr lang="en-US" sz="6602">
                <a:solidFill>
                  <a:srgbClr val="0E0845"/>
                </a:solidFill>
                <a:latin typeface="KG Primary Penmanship"/>
              </a:rPr>
              <a:t>In quale di queste competizioni la nostra AC ha superato i gironi ma poi è stata eliminata ai turni di eliminazione diretta?</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Torneo di Calcetto diocesano 2017/18</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472686"/>
            <a:ext cx="625229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Torneo di Pallavolo</a:t>
            </a:r>
          </a:p>
          <a:p>
            <a:pPr algn="ctr">
              <a:lnSpc>
                <a:spcPts val="4500"/>
              </a:lnSpc>
            </a:pPr>
            <a:r>
              <a:rPr lang="en-US" sz="4500">
                <a:solidFill>
                  <a:srgbClr val="4B426F"/>
                </a:solidFill>
                <a:latin typeface="KG Primary Penmanship"/>
              </a:rPr>
              <a:t>diocesano 2017/18</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Torneo di briscola parrocchiale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Torneo di Golf nazionale 2017/18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198386" y="316179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37997"/>
            <a:ext cx="12211660" cy="5727065"/>
          </a:xfrm>
          <a:prstGeom prst="rect">
            <a:avLst/>
          </a:prstGeom>
        </p:spPr>
        <p:txBody>
          <a:bodyPr lIns="0" tIns="0" rIns="0" bIns="0" rtlCol="0" anchor="t">
            <a:spAutoFit/>
          </a:bodyPr>
          <a:lstStyle/>
          <a:p>
            <a:pPr>
              <a:lnSpc>
                <a:spcPts val="5019"/>
              </a:lnSpc>
            </a:pPr>
            <a:r>
              <a:rPr lang="en-US" sz="5019">
                <a:solidFill>
                  <a:srgbClr val="0E0845"/>
                </a:solidFill>
                <a:latin typeface="KG Primary Penmanship"/>
              </a:rPr>
              <a:t>La nostra squadra di calcetto parrocchiale ha partecipato alla San Paolino’s Cup 2017/18 (torneo di calcetto diocesano) ottenendo l’invidiabile record di riuscire a superare i gironi pur non vincendo o pareggiando mai ma perdendole tutte per poi essere comunque eliminata al primo turno di eliminazione diretta.</a:t>
            </a:r>
          </a:p>
          <a:p>
            <a:pPr>
              <a:lnSpc>
                <a:spcPts val="5019"/>
              </a:lnSpc>
              <a:spcBef>
                <a:spcPct val="0"/>
              </a:spcBef>
            </a:pPr>
            <a:r>
              <a:rPr lang="en-US" sz="5019">
                <a:solidFill>
                  <a:srgbClr val="0E0845"/>
                </a:solidFill>
                <a:latin typeface="KG Primary Penmanship"/>
              </a:rPr>
              <a:t>Teniamo a sottolineare che i nostri educatori ci hanno sempre sottolineato che “L’importante è divertirsi e non vincere.”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40</a:t>
            </a:r>
          </a:p>
        </p:txBody>
      </p:sp>
      <p:sp>
        <p:nvSpPr>
          <p:cNvPr id="6" name="TextBox 6"/>
          <p:cNvSpPr txBox="1"/>
          <p:nvPr/>
        </p:nvSpPr>
        <p:spPr>
          <a:xfrm>
            <a:off x="2002273" y="4555395"/>
            <a:ext cx="7905936" cy="2893714"/>
          </a:xfrm>
          <a:prstGeom prst="rect">
            <a:avLst/>
          </a:prstGeom>
        </p:spPr>
        <p:txBody>
          <a:bodyPr lIns="0" tIns="0" rIns="0" bIns="0" rtlCol="0" anchor="t">
            <a:spAutoFit/>
          </a:bodyPr>
          <a:lstStyle/>
          <a:p>
            <a:pPr algn="ctr">
              <a:lnSpc>
                <a:spcPts val="7518"/>
              </a:lnSpc>
            </a:pPr>
            <a:r>
              <a:rPr lang="en-US" sz="7518">
                <a:solidFill>
                  <a:srgbClr val="0E0845"/>
                </a:solidFill>
                <a:latin typeface="KG Primary Penmanship"/>
              </a:rPr>
              <a:t>Quale di questi è un tradizionale evento culinario di fine anno?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Fresellata </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Panini e mortadella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Colazione latte e biscotti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Spaghettata aglio e olio di mezzanotte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40</a:t>
            </a:r>
          </a:p>
        </p:txBody>
      </p:sp>
      <p:sp>
        <p:nvSpPr>
          <p:cNvPr id="6" name="TextBox 6"/>
          <p:cNvSpPr txBox="1"/>
          <p:nvPr/>
        </p:nvSpPr>
        <p:spPr>
          <a:xfrm>
            <a:off x="2002273" y="4555395"/>
            <a:ext cx="7905936" cy="2893714"/>
          </a:xfrm>
          <a:prstGeom prst="rect">
            <a:avLst/>
          </a:prstGeom>
        </p:spPr>
        <p:txBody>
          <a:bodyPr lIns="0" tIns="0" rIns="0" bIns="0" rtlCol="0" anchor="t">
            <a:spAutoFit/>
          </a:bodyPr>
          <a:lstStyle/>
          <a:p>
            <a:pPr algn="ctr">
              <a:lnSpc>
                <a:spcPts val="7518"/>
              </a:lnSpc>
            </a:pPr>
            <a:r>
              <a:rPr lang="en-US" sz="7518">
                <a:solidFill>
                  <a:srgbClr val="0E0845"/>
                </a:solidFill>
                <a:latin typeface="KG Primary Penmanship"/>
              </a:rPr>
              <a:t>Quale di questi è un tradizionale evento culinario di fine anno?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Fresellata </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Panini e mortadella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Colazione latte e biscotti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Spaghettata aglio e olio di mezzanotte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470475">
            <a:off x="1208949" y="2204083"/>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TextBox 4"/>
          <p:cNvSpPr txBox="1"/>
          <p:nvPr/>
        </p:nvSpPr>
        <p:spPr>
          <a:xfrm>
            <a:off x="3420004" y="3166197"/>
            <a:ext cx="11447991" cy="4078432"/>
          </a:xfrm>
          <a:prstGeom prst="rect">
            <a:avLst/>
          </a:prstGeom>
        </p:spPr>
        <p:txBody>
          <a:bodyPr lIns="0" tIns="0" rIns="0" bIns="0" rtlCol="0" anchor="t">
            <a:spAutoFit/>
          </a:bodyPr>
          <a:lstStyle/>
          <a:p>
            <a:pPr algn="ctr">
              <a:lnSpc>
                <a:spcPts val="7878"/>
              </a:lnSpc>
            </a:pPr>
            <a:r>
              <a:rPr lang="en-US" sz="7878">
                <a:solidFill>
                  <a:srgbClr val="0E0845"/>
                </a:solidFill>
                <a:latin typeface="Bobby Jones Soft"/>
              </a:rPr>
              <a:t>se il quiz vi è piaciuto lo potete trovare sul nostro sito parrocchiale </a:t>
            </a:r>
            <a:r>
              <a:rPr lang="en-US" sz="7878" u="sng">
                <a:solidFill>
                  <a:srgbClr val="0E0845"/>
                </a:solidFill>
                <a:latin typeface="Bobby Jones Soft"/>
                <a:hlinkClick r:id="rId6" tooltip="https://www.parrocchiabelsito.it/"/>
              </a:rPr>
              <a:t>www.parrocchiabelsito.it</a:t>
            </a:r>
          </a:p>
        </p:txBody>
      </p:sp>
      <p:sp>
        <p:nvSpPr>
          <p:cNvPr id="5" name="TextBox 5"/>
          <p:cNvSpPr txBox="1"/>
          <p:nvPr/>
        </p:nvSpPr>
        <p:spPr>
          <a:xfrm>
            <a:off x="4053947" y="7332821"/>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a:solidFill>
                  <a:srgbClr val="FFFFFF"/>
                </a:solidFill>
                <a:latin typeface="KG Primary Penmanship"/>
              </a:rPr>
              <a:t>2</a:t>
            </a:r>
          </a:p>
        </p:txBody>
      </p:sp>
      <p:sp>
        <p:nvSpPr>
          <p:cNvPr id="6" name="Freeform 6"/>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7"/>
            <a:stretch>
              <a:fillRect/>
            </a:stretch>
          </a:blipFill>
        </p:spPr>
        <p:txBody>
          <a:bodyPr/>
          <a:lstStyle/>
          <a:p>
            <a:endParaRPr lang="it-IT"/>
          </a:p>
        </p:txBody>
      </p:sp>
      <p:sp>
        <p:nvSpPr>
          <p:cNvPr id="7" name="TextBox 7"/>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973889" y="1493472"/>
            <a:ext cx="6813968" cy="1440427"/>
            <a:chOff x="0" y="0"/>
            <a:chExt cx="2024286" cy="427920"/>
          </a:xfrm>
        </p:grpSpPr>
        <p:sp>
          <p:nvSpPr>
            <p:cNvPr id="4" name="Freeform 4"/>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5" name="Freeform 5"/>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6" name="Freeform 6"/>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grpSp>
        <p:nvGrpSpPr>
          <p:cNvPr id="7" name="Group 7"/>
          <p:cNvGrpSpPr/>
          <p:nvPr/>
        </p:nvGrpSpPr>
        <p:grpSpPr>
          <a:xfrm>
            <a:off x="10973889" y="3395499"/>
            <a:ext cx="6813968" cy="1440427"/>
            <a:chOff x="0" y="0"/>
            <a:chExt cx="2024286" cy="427920"/>
          </a:xfrm>
        </p:grpSpPr>
        <p:sp>
          <p:nvSpPr>
            <p:cNvPr id="8" name="Freeform 8"/>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9" name="Freeform 9"/>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0" name="Freeform 10"/>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0973889" y="5297526"/>
            <a:ext cx="6813968" cy="1440427"/>
            <a:chOff x="0" y="0"/>
            <a:chExt cx="2024286" cy="427920"/>
          </a:xfrm>
        </p:grpSpPr>
        <p:sp>
          <p:nvSpPr>
            <p:cNvPr id="13" name="Freeform 13"/>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4" name="Freeform 14"/>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5" name="Freeform 15"/>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grpSp>
        <p:nvGrpSpPr>
          <p:cNvPr id="16" name="Group 16"/>
          <p:cNvGrpSpPr/>
          <p:nvPr/>
        </p:nvGrpSpPr>
        <p:grpSpPr>
          <a:xfrm>
            <a:off x="10973889" y="7195154"/>
            <a:ext cx="6813968" cy="1440427"/>
            <a:chOff x="0" y="0"/>
            <a:chExt cx="2024286" cy="427920"/>
          </a:xfrm>
        </p:grpSpPr>
        <p:sp>
          <p:nvSpPr>
            <p:cNvPr id="17" name="Freeform 1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8" name="Freeform 1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9" name="Freeform 1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0" name="Freeform 20"/>
          <p:cNvSpPr/>
          <p:nvPr/>
        </p:nvSpPr>
        <p:spPr>
          <a:xfrm rot="-665679">
            <a:off x="54045" y="6449312"/>
            <a:ext cx="3913964" cy="3913964"/>
          </a:xfrm>
          <a:custGeom>
            <a:avLst/>
            <a:gdLst/>
            <a:ahLst/>
            <a:cxnLst/>
            <a:rect l="l" t="t" r="r" b="b"/>
            <a:pathLst>
              <a:path w="3913964" h="3913964">
                <a:moveTo>
                  <a:pt x="0" y="0"/>
                </a:moveTo>
                <a:lnTo>
                  <a:pt x="3913964" y="0"/>
                </a:lnTo>
                <a:lnTo>
                  <a:pt x="3913964" y="3913963"/>
                </a:lnTo>
                <a:lnTo>
                  <a:pt x="0" y="39139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a:t>
            </a:r>
          </a:p>
        </p:txBody>
      </p:sp>
      <p:sp>
        <p:nvSpPr>
          <p:cNvPr id="22" name="TextBox 22"/>
          <p:cNvSpPr txBox="1"/>
          <p:nvPr/>
        </p:nvSpPr>
        <p:spPr>
          <a:xfrm>
            <a:off x="2011027" y="4343737"/>
            <a:ext cx="7888429" cy="3702582"/>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Chi ordinò nel 1931 la chiusura dei circoli dell’AC?</a:t>
            </a:r>
          </a:p>
        </p:txBody>
      </p:sp>
      <p:sp>
        <p:nvSpPr>
          <p:cNvPr id="23" name="TextBox 23"/>
          <p:cNvSpPr txBox="1"/>
          <p:nvPr/>
        </p:nvSpPr>
        <p:spPr>
          <a:xfrm>
            <a:off x="11823105" y="1937461"/>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Vittorio Emanuele III</a:t>
            </a:r>
          </a:p>
        </p:txBody>
      </p:sp>
      <p:sp>
        <p:nvSpPr>
          <p:cNvPr id="24" name="TextBox 24"/>
          <p:cNvSpPr txBox="1"/>
          <p:nvPr/>
        </p:nvSpPr>
        <p:spPr>
          <a:xfrm>
            <a:off x="11095292" y="3462174"/>
            <a:ext cx="636289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Luigi Facta, pres. del consiglio dei ministri del Regno di Italia</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182156" y="5364201"/>
            <a:ext cx="6154627"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Don Luigi Sturzo, fondatore del Partito Popolare Italiano</a:t>
            </a:r>
          </a:p>
        </p:txBody>
      </p:sp>
      <p:sp>
        <p:nvSpPr>
          <p:cNvPr id="27" name="TextBox 27"/>
          <p:cNvSpPr txBox="1"/>
          <p:nvPr/>
        </p:nvSpPr>
        <p:spPr>
          <a:xfrm>
            <a:off x="11840374" y="763914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Benito Mussolini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4</a:t>
            </a:r>
          </a:p>
        </p:txBody>
      </p:sp>
      <p:grpSp>
        <p:nvGrpSpPr>
          <p:cNvPr id="6" name="Group 6"/>
          <p:cNvGrpSpPr/>
          <p:nvPr/>
        </p:nvGrpSpPr>
        <p:grpSpPr>
          <a:xfrm>
            <a:off x="10973889" y="1493472"/>
            <a:ext cx="6813968" cy="1440427"/>
            <a:chOff x="0" y="0"/>
            <a:chExt cx="2024286" cy="427920"/>
          </a:xfrm>
        </p:grpSpPr>
        <p:sp>
          <p:nvSpPr>
            <p:cNvPr id="7" name="Freeform 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8" name="Freeform 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9" name="Freeform 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0" name="TextBox 10"/>
          <p:cNvSpPr txBox="1"/>
          <p:nvPr/>
        </p:nvSpPr>
        <p:spPr>
          <a:xfrm>
            <a:off x="11823105" y="1937461"/>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Vittorio Emanuele III</a:t>
            </a:r>
          </a:p>
        </p:txBody>
      </p:sp>
      <p:grpSp>
        <p:nvGrpSpPr>
          <p:cNvPr id="11" name="Group 11"/>
          <p:cNvGrpSpPr/>
          <p:nvPr/>
        </p:nvGrpSpPr>
        <p:grpSpPr>
          <a:xfrm>
            <a:off x="10973889" y="3395499"/>
            <a:ext cx="6813968" cy="1440427"/>
            <a:chOff x="0" y="0"/>
            <a:chExt cx="2024286" cy="427920"/>
          </a:xfrm>
        </p:grpSpPr>
        <p:sp>
          <p:nvSpPr>
            <p:cNvPr id="12" name="Freeform 12"/>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3" name="Freeform 13"/>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4" name="Freeform 14"/>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15" name="TextBox 15"/>
          <p:cNvSpPr txBox="1"/>
          <p:nvPr/>
        </p:nvSpPr>
        <p:spPr>
          <a:xfrm>
            <a:off x="11095292" y="3462174"/>
            <a:ext cx="636289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Luigi Facta, pres. del consiglio dei ministri del Regno di Italia</a:t>
            </a:r>
          </a:p>
        </p:txBody>
      </p:sp>
      <p:grpSp>
        <p:nvGrpSpPr>
          <p:cNvPr id="16" name="Group 16"/>
          <p:cNvGrpSpPr/>
          <p:nvPr/>
        </p:nvGrpSpPr>
        <p:grpSpPr>
          <a:xfrm>
            <a:off x="10973889" y="5297526"/>
            <a:ext cx="6813968" cy="1440427"/>
            <a:chOff x="0" y="0"/>
            <a:chExt cx="2024286" cy="427920"/>
          </a:xfrm>
        </p:grpSpPr>
        <p:sp>
          <p:nvSpPr>
            <p:cNvPr id="17" name="Freeform 17"/>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18" name="Freeform 18"/>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EADC"/>
            </a:solidFill>
          </p:spPr>
          <p:txBody>
            <a:bodyPr/>
            <a:lstStyle/>
            <a:p>
              <a:endParaRPr lang="it-IT"/>
            </a:p>
          </p:txBody>
        </p:sp>
        <p:sp>
          <p:nvSpPr>
            <p:cNvPr id="19" name="Freeform 19"/>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0" name="TextBox 20"/>
          <p:cNvSpPr txBox="1"/>
          <p:nvPr/>
        </p:nvSpPr>
        <p:spPr>
          <a:xfrm>
            <a:off x="11182156" y="5364201"/>
            <a:ext cx="6154627"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Don Luigi Sturzo, fondatore del Partito Popolare Italiano</a:t>
            </a:r>
          </a:p>
        </p:txBody>
      </p:sp>
      <p:grpSp>
        <p:nvGrpSpPr>
          <p:cNvPr id="21" name="Group 21"/>
          <p:cNvGrpSpPr/>
          <p:nvPr/>
        </p:nvGrpSpPr>
        <p:grpSpPr>
          <a:xfrm>
            <a:off x="10973889" y="7195154"/>
            <a:ext cx="6813968" cy="1440427"/>
            <a:chOff x="0" y="0"/>
            <a:chExt cx="2024286" cy="427920"/>
          </a:xfrm>
        </p:grpSpPr>
        <p:sp>
          <p:nvSpPr>
            <p:cNvPr id="22" name="Freeform 22"/>
            <p:cNvSpPr/>
            <p:nvPr/>
          </p:nvSpPr>
          <p:spPr>
            <a:xfrm>
              <a:off x="92710" y="106680"/>
              <a:ext cx="1920146" cy="308540"/>
            </a:xfrm>
            <a:custGeom>
              <a:avLst/>
              <a:gdLst/>
              <a:ahLst/>
              <a:cxnLst/>
              <a:rect l="l" t="t" r="r" b="b"/>
              <a:pathLst>
                <a:path w="1920146" h="308540">
                  <a:moveTo>
                    <a:pt x="1893476" y="119310"/>
                  </a:moveTo>
                  <a:cubicBezTo>
                    <a:pt x="1893476" y="206941"/>
                    <a:pt x="1817276" y="278060"/>
                    <a:pt x="1735996" y="278060"/>
                  </a:cubicBezTo>
                  <a:lnTo>
                    <a:pt x="66040" y="278060"/>
                  </a:lnTo>
                  <a:cubicBezTo>
                    <a:pt x="43180" y="278060"/>
                    <a:pt x="20320" y="272981"/>
                    <a:pt x="0" y="264091"/>
                  </a:cubicBezTo>
                  <a:cubicBezTo>
                    <a:pt x="26670" y="292031"/>
                    <a:pt x="63500" y="308540"/>
                    <a:pt x="106365" y="308540"/>
                  </a:cubicBezTo>
                  <a:lnTo>
                    <a:pt x="1774096" y="308540"/>
                  </a:lnTo>
                  <a:cubicBezTo>
                    <a:pt x="1854106" y="308540"/>
                    <a:pt x="1920146" y="242501"/>
                    <a:pt x="1920146" y="162491"/>
                  </a:cubicBezTo>
                  <a:lnTo>
                    <a:pt x="1920146" y="95250"/>
                  </a:lnTo>
                  <a:cubicBezTo>
                    <a:pt x="1920146" y="58420"/>
                    <a:pt x="1906176" y="25400"/>
                    <a:pt x="1884586" y="0"/>
                  </a:cubicBezTo>
                  <a:cubicBezTo>
                    <a:pt x="1890936" y="16510"/>
                    <a:pt x="1893476" y="34290"/>
                    <a:pt x="1893476" y="52070"/>
                  </a:cubicBezTo>
                  <a:lnTo>
                    <a:pt x="1893476" y="119310"/>
                  </a:lnTo>
                  <a:close/>
                </a:path>
              </a:pathLst>
            </a:custGeom>
            <a:solidFill>
              <a:srgbClr val="4B426F"/>
            </a:solidFill>
          </p:spPr>
          <p:txBody>
            <a:bodyPr/>
            <a:lstStyle/>
            <a:p>
              <a:endParaRPr lang="it-IT"/>
            </a:p>
          </p:txBody>
        </p:sp>
        <p:sp>
          <p:nvSpPr>
            <p:cNvPr id="23" name="Freeform 23"/>
            <p:cNvSpPr/>
            <p:nvPr/>
          </p:nvSpPr>
          <p:spPr>
            <a:xfrm>
              <a:off x="12700" y="12700"/>
              <a:ext cx="1959516" cy="359340"/>
            </a:xfrm>
            <a:custGeom>
              <a:avLst/>
              <a:gdLst/>
              <a:ahLst/>
              <a:cxnLst/>
              <a:rect l="l" t="t" r="r" b="b"/>
              <a:pathLst>
                <a:path w="1959516" h="359340">
                  <a:moveTo>
                    <a:pt x="146050" y="359340"/>
                  </a:moveTo>
                  <a:lnTo>
                    <a:pt x="1813466" y="359340"/>
                  </a:lnTo>
                  <a:cubicBezTo>
                    <a:pt x="1893476" y="359340"/>
                    <a:pt x="1959516" y="293301"/>
                    <a:pt x="1959516" y="213290"/>
                  </a:cubicBezTo>
                  <a:lnTo>
                    <a:pt x="1959516" y="146050"/>
                  </a:lnTo>
                  <a:cubicBezTo>
                    <a:pt x="1959516" y="66040"/>
                    <a:pt x="1893476" y="0"/>
                    <a:pt x="1813466" y="0"/>
                  </a:cubicBezTo>
                  <a:lnTo>
                    <a:pt x="146050" y="0"/>
                  </a:lnTo>
                  <a:cubicBezTo>
                    <a:pt x="66040" y="0"/>
                    <a:pt x="0" y="66040"/>
                    <a:pt x="0" y="146050"/>
                  </a:cubicBezTo>
                  <a:lnTo>
                    <a:pt x="0" y="213290"/>
                  </a:lnTo>
                  <a:cubicBezTo>
                    <a:pt x="0" y="294570"/>
                    <a:pt x="66040" y="359340"/>
                    <a:pt x="146050" y="359340"/>
                  </a:cubicBezTo>
                  <a:close/>
                </a:path>
              </a:pathLst>
            </a:custGeom>
            <a:solidFill>
              <a:srgbClr val="FFCC99"/>
            </a:solidFill>
          </p:spPr>
          <p:txBody>
            <a:bodyPr/>
            <a:lstStyle/>
            <a:p>
              <a:endParaRPr lang="it-IT"/>
            </a:p>
          </p:txBody>
        </p:sp>
        <p:sp>
          <p:nvSpPr>
            <p:cNvPr id="24" name="Freeform 24"/>
            <p:cNvSpPr/>
            <p:nvPr/>
          </p:nvSpPr>
          <p:spPr>
            <a:xfrm>
              <a:off x="0" y="0"/>
              <a:ext cx="2024286" cy="427920"/>
            </a:xfrm>
            <a:custGeom>
              <a:avLst/>
              <a:gdLst/>
              <a:ahLst/>
              <a:cxnLst/>
              <a:rect l="l" t="t" r="r" b="b"/>
              <a:pathLst>
                <a:path w="2024286" h="427920">
                  <a:moveTo>
                    <a:pt x="1960786" y="74930"/>
                  </a:moveTo>
                  <a:cubicBezTo>
                    <a:pt x="1932846" y="30480"/>
                    <a:pt x="1883316" y="0"/>
                    <a:pt x="1826166" y="0"/>
                  </a:cubicBezTo>
                  <a:lnTo>
                    <a:pt x="158750" y="0"/>
                  </a:lnTo>
                  <a:cubicBezTo>
                    <a:pt x="71120" y="0"/>
                    <a:pt x="0" y="71120"/>
                    <a:pt x="0" y="158750"/>
                  </a:cubicBezTo>
                  <a:lnTo>
                    <a:pt x="0" y="225990"/>
                  </a:lnTo>
                  <a:cubicBezTo>
                    <a:pt x="0" y="278060"/>
                    <a:pt x="25400" y="323780"/>
                    <a:pt x="63500" y="352990"/>
                  </a:cubicBezTo>
                  <a:cubicBezTo>
                    <a:pt x="91440" y="397440"/>
                    <a:pt x="140970" y="427920"/>
                    <a:pt x="200693" y="427920"/>
                  </a:cubicBezTo>
                  <a:lnTo>
                    <a:pt x="1865536" y="427920"/>
                  </a:lnTo>
                  <a:cubicBezTo>
                    <a:pt x="1953166" y="427920"/>
                    <a:pt x="2024286" y="356801"/>
                    <a:pt x="2024286" y="269171"/>
                  </a:cubicBezTo>
                  <a:lnTo>
                    <a:pt x="2024286" y="201930"/>
                  </a:lnTo>
                  <a:cubicBezTo>
                    <a:pt x="2024286" y="149860"/>
                    <a:pt x="1998886" y="104140"/>
                    <a:pt x="1960786" y="74930"/>
                  </a:cubicBezTo>
                  <a:close/>
                  <a:moveTo>
                    <a:pt x="12700" y="225990"/>
                  </a:moveTo>
                  <a:lnTo>
                    <a:pt x="12700" y="158750"/>
                  </a:lnTo>
                  <a:cubicBezTo>
                    <a:pt x="12700" y="78740"/>
                    <a:pt x="78740" y="12700"/>
                    <a:pt x="158750" y="12700"/>
                  </a:cubicBezTo>
                  <a:lnTo>
                    <a:pt x="1826166" y="12700"/>
                  </a:lnTo>
                  <a:cubicBezTo>
                    <a:pt x="1906176" y="12700"/>
                    <a:pt x="1972216" y="78740"/>
                    <a:pt x="1972216" y="158750"/>
                  </a:cubicBezTo>
                  <a:lnTo>
                    <a:pt x="1972216" y="225990"/>
                  </a:lnTo>
                  <a:cubicBezTo>
                    <a:pt x="1972216" y="306001"/>
                    <a:pt x="1906176" y="372040"/>
                    <a:pt x="1826166" y="372040"/>
                  </a:cubicBezTo>
                  <a:lnTo>
                    <a:pt x="158750" y="372040"/>
                  </a:lnTo>
                  <a:cubicBezTo>
                    <a:pt x="78740" y="372040"/>
                    <a:pt x="12700" y="307270"/>
                    <a:pt x="12700" y="225990"/>
                  </a:cubicBezTo>
                  <a:close/>
                  <a:moveTo>
                    <a:pt x="2012856" y="269170"/>
                  </a:moveTo>
                  <a:cubicBezTo>
                    <a:pt x="2012856" y="349180"/>
                    <a:pt x="1945546" y="415220"/>
                    <a:pt x="1865536" y="415220"/>
                  </a:cubicBezTo>
                  <a:lnTo>
                    <a:pt x="200693" y="415220"/>
                  </a:lnTo>
                  <a:cubicBezTo>
                    <a:pt x="157480" y="415220"/>
                    <a:pt x="120650" y="398710"/>
                    <a:pt x="93980" y="370770"/>
                  </a:cubicBezTo>
                  <a:cubicBezTo>
                    <a:pt x="114300" y="379660"/>
                    <a:pt x="135890" y="384740"/>
                    <a:pt x="160020" y="384740"/>
                  </a:cubicBezTo>
                  <a:lnTo>
                    <a:pt x="1827436" y="384740"/>
                  </a:lnTo>
                  <a:cubicBezTo>
                    <a:pt x="1915066" y="384740"/>
                    <a:pt x="1986186" y="313620"/>
                    <a:pt x="1986186" y="225990"/>
                  </a:cubicBezTo>
                  <a:lnTo>
                    <a:pt x="1986186" y="158750"/>
                  </a:lnTo>
                  <a:cubicBezTo>
                    <a:pt x="1986186" y="140970"/>
                    <a:pt x="1982376" y="123190"/>
                    <a:pt x="1977296" y="106680"/>
                  </a:cubicBezTo>
                  <a:cubicBezTo>
                    <a:pt x="1998886" y="132080"/>
                    <a:pt x="2012856" y="165100"/>
                    <a:pt x="2012856" y="201930"/>
                  </a:cubicBezTo>
                  <a:lnTo>
                    <a:pt x="2012856" y="269170"/>
                  </a:lnTo>
                  <a:close/>
                </a:path>
              </a:pathLst>
            </a:custGeom>
            <a:solidFill>
              <a:srgbClr val="4B426F"/>
            </a:solidFill>
          </p:spPr>
          <p:txBody>
            <a:bodyPr/>
            <a:lstStyle/>
            <a:p>
              <a:endParaRPr lang="it-IT"/>
            </a:p>
          </p:txBody>
        </p:sp>
      </p:grpSp>
      <p:sp>
        <p:nvSpPr>
          <p:cNvPr id="25" name="TextBox 25"/>
          <p:cNvSpPr txBox="1"/>
          <p:nvPr/>
        </p:nvSpPr>
        <p:spPr>
          <a:xfrm>
            <a:off x="11840374" y="763914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Benito Mussolini</a:t>
            </a:r>
          </a:p>
        </p:txBody>
      </p:sp>
      <p:sp>
        <p:nvSpPr>
          <p:cNvPr id="26" name="TextBox 26"/>
          <p:cNvSpPr txBox="1"/>
          <p:nvPr/>
        </p:nvSpPr>
        <p:spPr>
          <a:xfrm>
            <a:off x="2011027" y="4343737"/>
            <a:ext cx="7888429" cy="3702582"/>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Chi ordinò nel 1931 la chiusura dei circoli dell’AC?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37382"/>
            <a:ext cx="12111954" cy="5212760"/>
          </a:xfrm>
          <a:prstGeom prst="rect">
            <a:avLst/>
          </a:prstGeom>
        </p:spPr>
        <p:txBody>
          <a:bodyPr lIns="0" tIns="0" rIns="0" bIns="0" rtlCol="0" anchor="t">
            <a:spAutoFit/>
          </a:bodyPr>
          <a:lstStyle/>
          <a:p>
            <a:pPr>
              <a:lnSpc>
                <a:spcPts val="5886"/>
              </a:lnSpc>
            </a:pPr>
            <a:r>
              <a:rPr lang="en-US" sz="5886">
                <a:solidFill>
                  <a:srgbClr val="0E0845"/>
                </a:solidFill>
                <a:latin typeface="KG Primary Penmanship"/>
              </a:rPr>
              <a:t>L’Azione Cattolica, durante il periodo fascista, era l’unica realtà che possedeva la legittimità di operare in maniera più o meno autonoma.</a:t>
            </a:r>
          </a:p>
          <a:p>
            <a:pPr>
              <a:lnSpc>
                <a:spcPts val="5886"/>
              </a:lnSpc>
              <a:spcBef>
                <a:spcPct val="0"/>
              </a:spcBef>
            </a:pPr>
            <a:r>
              <a:rPr lang="en-US" sz="5886">
                <a:solidFill>
                  <a:srgbClr val="0E0845"/>
                </a:solidFill>
                <a:latin typeface="KG Primary Penmanship"/>
              </a:rPr>
              <a:t>Nel 1931 Mussolini ordina però la chiusura dei circoli dell’Ac. I rapporti tra cattolici e regime si incrinano definitivamente dopo il sodalizio tra l’Italia e la Germania nazista.</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rot="462450">
            <a:off x="6749211" y="7619508"/>
            <a:ext cx="7315200" cy="340156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5</a:t>
            </a:r>
          </a:p>
        </p:txBody>
      </p:sp>
      <p:sp>
        <p:nvSpPr>
          <p:cNvPr id="22" name="TextBox 22"/>
          <p:cNvSpPr txBox="1"/>
          <p:nvPr/>
        </p:nvSpPr>
        <p:spPr>
          <a:xfrm>
            <a:off x="2377133" y="4315162"/>
            <a:ext cx="7156216" cy="3978871"/>
          </a:xfrm>
          <a:prstGeom prst="rect">
            <a:avLst/>
          </a:prstGeom>
        </p:spPr>
        <p:txBody>
          <a:bodyPr lIns="0" tIns="0" rIns="0" bIns="0" rtlCol="0" anchor="t">
            <a:spAutoFit/>
          </a:bodyPr>
          <a:lstStyle/>
          <a:p>
            <a:pPr algn="ctr">
              <a:lnSpc>
                <a:spcPts val="7801"/>
              </a:lnSpc>
            </a:pPr>
            <a:r>
              <a:rPr lang="en-US" sz="7801">
                <a:solidFill>
                  <a:srgbClr val="0E0845"/>
                </a:solidFill>
                <a:latin typeface="KG Primary Penmanship"/>
              </a:rPr>
              <a:t>In quale anno è stato approvato l’attuale statuto dell’Azione Cattolica?</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1968</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1905</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2003</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1997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5</a:t>
            </a:r>
          </a:p>
        </p:txBody>
      </p:sp>
      <p:sp>
        <p:nvSpPr>
          <p:cNvPr id="6" name="TextBox 6"/>
          <p:cNvSpPr txBox="1"/>
          <p:nvPr/>
        </p:nvSpPr>
        <p:spPr>
          <a:xfrm>
            <a:off x="2377133" y="4315162"/>
            <a:ext cx="7156216" cy="3978871"/>
          </a:xfrm>
          <a:prstGeom prst="rect">
            <a:avLst/>
          </a:prstGeom>
        </p:spPr>
        <p:txBody>
          <a:bodyPr lIns="0" tIns="0" rIns="0" bIns="0" rtlCol="0" anchor="t">
            <a:spAutoFit/>
          </a:bodyPr>
          <a:lstStyle/>
          <a:p>
            <a:pPr algn="ctr">
              <a:lnSpc>
                <a:spcPts val="7801"/>
              </a:lnSpc>
            </a:pPr>
            <a:r>
              <a:rPr lang="en-US" sz="7801">
                <a:solidFill>
                  <a:srgbClr val="0E0845"/>
                </a:solidFill>
                <a:latin typeface="KG Primary Penmanship"/>
              </a:rPr>
              <a:t>In quale anno è stato approvato l’attuale statuto dell’Azione Cattolica?</a:t>
            </a:r>
          </a:p>
        </p:txBody>
      </p:sp>
      <p:grpSp>
        <p:nvGrpSpPr>
          <p:cNvPr id="7" name="Group 7"/>
          <p:cNvGrpSpPr/>
          <p:nvPr/>
        </p:nvGrpSpPr>
        <p:grpSpPr>
          <a:xfrm>
            <a:off x="11259639" y="192414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53382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1968</a:t>
            </a:r>
          </a:p>
        </p:txBody>
      </p:sp>
      <p:sp>
        <p:nvSpPr>
          <p:cNvPr id="16" name="TextBox 16"/>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1905</a:t>
            </a:r>
          </a:p>
        </p:txBody>
      </p:sp>
      <p:grpSp>
        <p:nvGrpSpPr>
          <p:cNvPr id="17" name="Group 17"/>
          <p:cNvGrpSpPr/>
          <p:nvPr/>
        </p:nvGrpSpPr>
        <p:grpSpPr>
          <a:xfrm>
            <a:off x="11259639" y="5143500"/>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1" name="Group 21"/>
          <p:cNvGrpSpPr/>
          <p:nvPr/>
        </p:nvGrpSpPr>
        <p:grpSpPr>
          <a:xfrm>
            <a:off x="11259639" y="6753806"/>
            <a:ext cx="5999661" cy="127693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2003</a:t>
            </a:r>
          </a:p>
        </p:txBody>
      </p:sp>
      <p:sp>
        <p:nvSpPr>
          <p:cNvPr id="26" name="TextBox 26"/>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1997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18332"/>
            <a:ext cx="12098252" cy="5812951"/>
          </a:xfrm>
          <a:prstGeom prst="rect">
            <a:avLst/>
          </a:prstGeom>
        </p:spPr>
        <p:txBody>
          <a:bodyPr lIns="0" tIns="0" rIns="0" bIns="0" rtlCol="0" anchor="t">
            <a:spAutoFit/>
          </a:bodyPr>
          <a:lstStyle/>
          <a:p>
            <a:pPr>
              <a:lnSpc>
                <a:spcPts val="5732"/>
              </a:lnSpc>
            </a:pPr>
            <a:r>
              <a:rPr lang="en-US" sz="5732">
                <a:solidFill>
                  <a:srgbClr val="0E0845"/>
                </a:solidFill>
                <a:latin typeface="KG Primary Penmanship"/>
              </a:rPr>
              <a:t>Il presente Statuto è stato approvato dall’Assemblea Straordinaria dell’Azione Cattolica Italiana il 12-14 settembre 2003. Ha ottenuto l’approvazione dal Consiglio Permanente della</a:t>
            </a:r>
          </a:p>
          <a:p>
            <a:pPr>
              <a:lnSpc>
                <a:spcPts val="5732"/>
              </a:lnSpc>
            </a:pPr>
            <a:r>
              <a:rPr lang="en-US" sz="5732">
                <a:solidFill>
                  <a:srgbClr val="0E0845"/>
                </a:solidFill>
                <a:latin typeface="KG Primary Penmanship"/>
              </a:rPr>
              <a:t>Conferenza Episcopale Italiana il 19 novembre 2003, sentito il parere favorevole della</a:t>
            </a:r>
          </a:p>
          <a:p>
            <a:pPr>
              <a:lnSpc>
                <a:spcPts val="5732"/>
              </a:lnSpc>
              <a:spcBef>
                <a:spcPct val="0"/>
              </a:spcBef>
            </a:pPr>
            <a:r>
              <a:rPr lang="en-US" sz="5732">
                <a:solidFill>
                  <a:srgbClr val="0E0845"/>
                </a:solidFill>
                <a:latin typeface="KG Primary Penmanship"/>
              </a:rPr>
              <a:t>Commissione Episcopale per il Laicato.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6753806"/>
            <a:ext cx="12248158" cy="3490772"/>
          </a:xfrm>
          <a:custGeom>
            <a:avLst/>
            <a:gdLst/>
            <a:ahLst/>
            <a:cxnLst/>
            <a:rect l="l" t="t" r="r" b="b"/>
            <a:pathLst>
              <a:path w="12248158" h="3490772">
                <a:moveTo>
                  <a:pt x="0" y="0"/>
                </a:moveTo>
                <a:lnTo>
                  <a:pt x="12248157" y="0"/>
                </a:lnTo>
                <a:lnTo>
                  <a:pt x="12248157" y="3490772"/>
                </a:lnTo>
                <a:lnTo>
                  <a:pt x="0" y="3490772"/>
                </a:lnTo>
                <a:lnTo>
                  <a:pt x="0" y="0"/>
                </a:lnTo>
                <a:close/>
              </a:path>
            </a:pathLst>
          </a:custGeom>
          <a:blipFill>
            <a:blip r:embed="rId5"/>
            <a:stretch>
              <a:fillRect t="-876" b="-876"/>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6</a:t>
            </a:r>
          </a:p>
        </p:txBody>
      </p:sp>
      <p:sp>
        <p:nvSpPr>
          <p:cNvPr id="22" name="TextBox 22"/>
          <p:cNvSpPr txBox="1"/>
          <p:nvPr/>
        </p:nvSpPr>
        <p:spPr>
          <a:xfrm>
            <a:off x="1777232" y="4499220"/>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Da che anno di età si può votare?</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14</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16</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18</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6</a:t>
            </a:r>
          </a:p>
        </p:txBody>
      </p:sp>
      <p:grpSp>
        <p:nvGrpSpPr>
          <p:cNvPr id="6" name="Group 6"/>
          <p:cNvGrpSpPr/>
          <p:nvPr/>
        </p:nvGrpSpPr>
        <p:grpSpPr>
          <a:xfrm>
            <a:off x="11259639" y="1924144"/>
            <a:ext cx="5999661" cy="127693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59639" y="3533822"/>
            <a:ext cx="5999661" cy="127693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4" name="TextBox 14"/>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14</a:t>
            </a:r>
          </a:p>
        </p:txBody>
      </p:sp>
      <p:sp>
        <p:nvSpPr>
          <p:cNvPr id="15" name="TextBox 15"/>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16</a:t>
            </a:r>
          </a:p>
        </p:txBody>
      </p:sp>
      <p:grpSp>
        <p:nvGrpSpPr>
          <p:cNvPr id="16" name="Group 16"/>
          <p:cNvGrpSpPr/>
          <p:nvPr/>
        </p:nvGrpSpPr>
        <p:grpSpPr>
          <a:xfrm>
            <a:off x="11259639" y="5143500"/>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0" name="Group 20"/>
          <p:cNvGrpSpPr/>
          <p:nvPr/>
        </p:nvGrpSpPr>
        <p:grpSpPr>
          <a:xfrm>
            <a:off x="11259639" y="6753806"/>
            <a:ext cx="5999661" cy="1276931"/>
            <a:chOff x="0" y="0"/>
            <a:chExt cx="2024286" cy="430836"/>
          </a:xfrm>
        </p:grpSpPr>
        <p:sp>
          <p:nvSpPr>
            <p:cNvPr id="21" name="Freeform 2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2" name="Freeform 2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3" name="Freeform 2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4" name="TextBox 24"/>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18</a:t>
            </a:r>
          </a:p>
        </p:txBody>
      </p:sp>
      <p:sp>
        <p:nvSpPr>
          <p:cNvPr id="25" name="TextBox 25"/>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12</a:t>
            </a:r>
          </a:p>
        </p:txBody>
      </p:sp>
      <p:sp>
        <p:nvSpPr>
          <p:cNvPr id="26" name="TextBox 26"/>
          <p:cNvSpPr txBox="1"/>
          <p:nvPr/>
        </p:nvSpPr>
        <p:spPr>
          <a:xfrm>
            <a:off x="1777232" y="4499220"/>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Da che anno di età si può votare?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158697">
            <a:off x="603066" y="2197165"/>
            <a:ext cx="3360796" cy="4288719"/>
          </a:xfrm>
          <a:custGeom>
            <a:avLst/>
            <a:gdLst/>
            <a:ahLst/>
            <a:cxnLst/>
            <a:rect l="l" t="t" r="r" b="b"/>
            <a:pathLst>
              <a:path w="3360796" h="4288719">
                <a:moveTo>
                  <a:pt x="0" y="0"/>
                </a:moveTo>
                <a:lnTo>
                  <a:pt x="3360797" y="0"/>
                </a:lnTo>
                <a:lnTo>
                  <a:pt x="3360797" y="4288719"/>
                </a:lnTo>
                <a:lnTo>
                  <a:pt x="0" y="4288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4" name="Group 4"/>
          <p:cNvGrpSpPr/>
          <p:nvPr/>
        </p:nvGrpSpPr>
        <p:grpSpPr>
          <a:xfrm>
            <a:off x="4213428" y="5562319"/>
            <a:ext cx="980113" cy="998826"/>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0845"/>
            </a:solidFill>
          </p:spPr>
          <p:txBody>
            <a:bodyPr/>
            <a:lstStyle/>
            <a:p>
              <a:endParaRPr lang="it-IT"/>
            </a:p>
          </p:txBody>
        </p:sp>
      </p:grpSp>
      <p:grpSp>
        <p:nvGrpSpPr>
          <p:cNvPr id="6" name="Group 6"/>
          <p:cNvGrpSpPr/>
          <p:nvPr/>
        </p:nvGrpSpPr>
        <p:grpSpPr>
          <a:xfrm>
            <a:off x="4213428" y="7192278"/>
            <a:ext cx="980113" cy="99882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0845"/>
            </a:solidFill>
          </p:spPr>
          <p:txBody>
            <a:bodyPr/>
            <a:lstStyle/>
            <a:p>
              <a:endParaRPr lang="it-IT"/>
            </a:p>
          </p:txBody>
        </p:sp>
      </p:grpSp>
      <p:sp>
        <p:nvSpPr>
          <p:cNvPr id="8" name="Freeform 8"/>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6"/>
            <a:stretch>
              <a:fillRect/>
            </a:stretch>
          </a:blipFill>
        </p:spPr>
        <p:txBody>
          <a:bodyPr/>
          <a:lstStyle/>
          <a:p>
            <a:endParaRPr lang="it-IT"/>
          </a:p>
        </p:txBody>
      </p:sp>
      <p:sp>
        <p:nvSpPr>
          <p:cNvPr id="9" name="TextBox 9"/>
          <p:cNvSpPr txBox="1"/>
          <p:nvPr/>
        </p:nvSpPr>
        <p:spPr>
          <a:xfrm>
            <a:off x="7010518" y="2147831"/>
            <a:ext cx="4266965" cy="1144904"/>
          </a:xfrm>
          <a:prstGeom prst="rect">
            <a:avLst/>
          </a:prstGeom>
        </p:spPr>
        <p:txBody>
          <a:bodyPr lIns="0" tIns="0" rIns="0" bIns="0" rtlCol="0" anchor="t">
            <a:spAutoFit/>
          </a:bodyPr>
          <a:lstStyle/>
          <a:p>
            <a:pPr algn="ctr">
              <a:lnSpc>
                <a:spcPts val="8449"/>
              </a:lnSpc>
            </a:pPr>
            <a:r>
              <a:rPr lang="en-US" sz="8449">
                <a:solidFill>
                  <a:srgbClr val="0E0845"/>
                </a:solidFill>
                <a:latin typeface="Bobby Jones Soft"/>
              </a:rPr>
              <a:t>Regole</a:t>
            </a:r>
          </a:p>
        </p:txBody>
      </p:sp>
      <p:sp>
        <p:nvSpPr>
          <p:cNvPr id="10" name="TextBox 10"/>
          <p:cNvSpPr txBox="1"/>
          <p:nvPr/>
        </p:nvSpPr>
        <p:spPr>
          <a:xfrm>
            <a:off x="4703484" y="3272276"/>
            <a:ext cx="9979731" cy="2290044"/>
          </a:xfrm>
          <a:prstGeom prst="rect">
            <a:avLst/>
          </a:prstGeom>
        </p:spPr>
        <p:txBody>
          <a:bodyPr lIns="0" tIns="0" rIns="0" bIns="0" rtlCol="0" anchor="t">
            <a:spAutoFit/>
          </a:bodyPr>
          <a:lstStyle/>
          <a:p>
            <a:pPr algn="ctr">
              <a:lnSpc>
                <a:spcPts val="5998"/>
              </a:lnSpc>
            </a:pPr>
            <a:r>
              <a:rPr lang="en-US" sz="5998">
                <a:solidFill>
                  <a:srgbClr val="0E0845"/>
                </a:solidFill>
                <a:latin typeface="KG Primary Penmanship"/>
              </a:rPr>
              <a:t>Mettete da parte tutta la vostra conoscenza sul mondo dell’AC che ci sarà da divertirsi e scervellarsi!</a:t>
            </a:r>
          </a:p>
        </p:txBody>
      </p:sp>
      <p:sp>
        <p:nvSpPr>
          <p:cNvPr id="11" name="TextBox 11"/>
          <p:cNvSpPr txBox="1"/>
          <p:nvPr/>
        </p:nvSpPr>
        <p:spPr>
          <a:xfrm>
            <a:off x="4445217" y="5775982"/>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u="none">
                <a:solidFill>
                  <a:srgbClr val="FFFFFF"/>
                </a:solidFill>
                <a:latin typeface="KG Primary Penmanship"/>
              </a:rPr>
              <a:t>1</a:t>
            </a:r>
          </a:p>
        </p:txBody>
      </p:sp>
      <p:sp>
        <p:nvSpPr>
          <p:cNvPr id="12" name="TextBox 12"/>
          <p:cNvSpPr txBox="1"/>
          <p:nvPr/>
        </p:nvSpPr>
        <p:spPr>
          <a:xfrm>
            <a:off x="4445217" y="7405941"/>
            <a:ext cx="516534" cy="552450"/>
          </a:xfrm>
          <a:prstGeom prst="rect">
            <a:avLst/>
          </a:prstGeom>
        </p:spPr>
        <p:txBody>
          <a:bodyPr lIns="0" tIns="0" rIns="0" bIns="0" rtlCol="0" anchor="t">
            <a:spAutoFit/>
          </a:bodyPr>
          <a:lstStyle/>
          <a:p>
            <a:pPr marL="0" lvl="0" indent="0" algn="ctr">
              <a:lnSpc>
                <a:spcPts val="4200"/>
              </a:lnSpc>
              <a:spcBef>
                <a:spcPct val="0"/>
              </a:spcBef>
            </a:pPr>
            <a:r>
              <a:rPr lang="en-US" sz="3500">
                <a:solidFill>
                  <a:srgbClr val="FFFFFF"/>
                </a:solidFill>
                <a:latin typeface="KG Primary Penmanship"/>
              </a:rPr>
              <a:t>2</a:t>
            </a:r>
          </a:p>
        </p:txBody>
      </p:sp>
      <p:sp>
        <p:nvSpPr>
          <p:cNvPr id="13" name="TextBox 13"/>
          <p:cNvSpPr txBox="1"/>
          <p:nvPr/>
        </p:nvSpPr>
        <p:spPr>
          <a:xfrm>
            <a:off x="5350088" y="5750488"/>
            <a:ext cx="7006733" cy="810657"/>
          </a:xfrm>
          <a:prstGeom prst="rect">
            <a:avLst/>
          </a:prstGeom>
        </p:spPr>
        <p:txBody>
          <a:bodyPr lIns="0" tIns="0" rIns="0" bIns="0" rtlCol="0" anchor="t">
            <a:spAutoFit/>
          </a:bodyPr>
          <a:lstStyle/>
          <a:p>
            <a:pPr>
              <a:lnSpc>
                <a:spcPts val="6054"/>
              </a:lnSpc>
            </a:pPr>
            <a:r>
              <a:rPr lang="en-US" sz="6054">
                <a:solidFill>
                  <a:srgbClr val="0E0845"/>
                </a:solidFill>
                <a:latin typeface="KG Primary Penmanship"/>
              </a:rPr>
              <a:t>Dividiamoci in due squadre.</a:t>
            </a:r>
          </a:p>
        </p:txBody>
      </p:sp>
      <p:sp>
        <p:nvSpPr>
          <p:cNvPr id="14" name="TextBox 14"/>
          <p:cNvSpPr txBox="1"/>
          <p:nvPr/>
        </p:nvSpPr>
        <p:spPr>
          <a:xfrm>
            <a:off x="5297090" y="7023984"/>
            <a:ext cx="9979520" cy="1435319"/>
          </a:xfrm>
          <a:prstGeom prst="rect">
            <a:avLst/>
          </a:prstGeom>
        </p:spPr>
        <p:txBody>
          <a:bodyPr lIns="0" tIns="0" rIns="0" bIns="0" rtlCol="0" anchor="t">
            <a:spAutoFit/>
          </a:bodyPr>
          <a:lstStyle/>
          <a:p>
            <a:pPr>
              <a:lnSpc>
                <a:spcPts val="5508"/>
              </a:lnSpc>
            </a:pPr>
            <a:r>
              <a:rPr lang="en-US" sz="5508">
                <a:solidFill>
                  <a:srgbClr val="0E0845"/>
                </a:solidFill>
                <a:latin typeface="KG Primary Penmanship"/>
              </a:rPr>
              <a:t>Ricordate che è un gioco di squadre e non individuale, confrontatevi e poi rispondete!</a:t>
            </a:r>
          </a:p>
        </p:txBody>
      </p:sp>
      <p:sp>
        <p:nvSpPr>
          <p:cNvPr id="15" name="TextBox 1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300372"/>
            <a:ext cx="12152886" cy="5660449"/>
          </a:xfrm>
          <a:prstGeom prst="rect">
            <a:avLst/>
          </a:prstGeom>
        </p:spPr>
        <p:txBody>
          <a:bodyPr lIns="0" tIns="0" rIns="0" bIns="0" rtlCol="0" anchor="t">
            <a:spAutoFit/>
          </a:bodyPr>
          <a:lstStyle/>
          <a:p>
            <a:pPr>
              <a:lnSpc>
                <a:spcPts val="4969"/>
              </a:lnSpc>
            </a:pPr>
            <a:r>
              <a:rPr lang="en-US" sz="4969">
                <a:solidFill>
                  <a:srgbClr val="0E0845"/>
                </a:solidFill>
                <a:latin typeface="KG Primary Penmanship"/>
              </a:rPr>
              <a:t>Gli elenchi degli aventi diritto al voto coincidono con gli aderenti all’AC, adulti e giovani, per l’anno associativo precedente a quello in cui avviene l’assemblea, depositati al Centro Diocesano.</a:t>
            </a:r>
          </a:p>
          <a:p>
            <a:pPr>
              <a:lnSpc>
                <a:spcPts val="4969"/>
              </a:lnSpc>
              <a:spcBef>
                <a:spcPct val="0"/>
              </a:spcBef>
            </a:pPr>
            <a:r>
              <a:rPr lang="en-US" sz="4969">
                <a:solidFill>
                  <a:srgbClr val="0E0845"/>
                </a:solidFill>
                <a:latin typeface="KG Primary Penmanship"/>
              </a:rPr>
              <a:t>Si chiarisce che sono membri del Settore adulti tutti gli aderenti che abbiano almeno 30 anni al momento delle elezioni. Altresì sono membri del Settore giovani - e quindi fanno pienamente parte dell’assemblea - gli aderenti che abbiano almeno 14 anni al momento delle elezioni.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403408" y="45720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547100"/>
            <a:ext cx="5999661" cy="1926401"/>
            <a:chOff x="0" y="0"/>
            <a:chExt cx="1791822" cy="575327"/>
          </a:xfrm>
        </p:grpSpPr>
        <p:sp>
          <p:nvSpPr>
            <p:cNvPr id="4" name="Freeform 4"/>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5" name="Freeform 5"/>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6" name="Freeform 6"/>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8" name="Group 8"/>
          <p:cNvGrpSpPr/>
          <p:nvPr/>
        </p:nvGrpSpPr>
        <p:grpSpPr>
          <a:xfrm>
            <a:off x="11259639" y="2977244"/>
            <a:ext cx="5999661" cy="1926401"/>
            <a:chOff x="0" y="0"/>
            <a:chExt cx="1791822" cy="575327"/>
          </a:xfrm>
        </p:grpSpPr>
        <p:sp>
          <p:nvSpPr>
            <p:cNvPr id="9" name="Freeform 9"/>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0" name="Freeform 10"/>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1" name="Freeform 11"/>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grpSp>
        <p:nvGrpSpPr>
          <p:cNvPr id="12" name="Group 12"/>
          <p:cNvGrpSpPr/>
          <p:nvPr/>
        </p:nvGrpSpPr>
        <p:grpSpPr>
          <a:xfrm>
            <a:off x="11207684" y="5408471"/>
            <a:ext cx="5999661" cy="1926401"/>
            <a:chOff x="0" y="0"/>
            <a:chExt cx="1791822" cy="575327"/>
          </a:xfrm>
        </p:grpSpPr>
        <p:sp>
          <p:nvSpPr>
            <p:cNvPr id="13" name="Freeform 1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4" name="Freeform 1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5" name="Freeform 1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grpSp>
        <p:nvGrpSpPr>
          <p:cNvPr id="16" name="Group 16"/>
          <p:cNvGrpSpPr/>
          <p:nvPr/>
        </p:nvGrpSpPr>
        <p:grpSpPr>
          <a:xfrm>
            <a:off x="11259639" y="7813499"/>
            <a:ext cx="5999661" cy="1926401"/>
            <a:chOff x="0" y="0"/>
            <a:chExt cx="1791822" cy="575327"/>
          </a:xfrm>
        </p:grpSpPr>
        <p:sp>
          <p:nvSpPr>
            <p:cNvPr id="17" name="Freeform 17"/>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8" name="Freeform 18"/>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9" name="Freeform 19"/>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0" name="Freeform 20"/>
          <p:cNvSpPr/>
          <p:nvPr/>
        </p:nvSpPr>
        <p:spPr>
          <a:xfrm>
            <a:off x="198977" y="4779859"/>
            <a:ext cx="2643428" cy="5507141"/>
          </a:xfrm>
          <a:custGeom>
            <a:avLst/>
            <a:gdLst/>
            <a:ahLst/>
            <a:cxnLst/>
            <a:rect l="l" t="t" r="r" b="b"/>
            <a:pathLst>
              <a:path w="2643428" h="5507141">
                <a:moveTo>
                  <a:pt x="0" y="0"/>
                </a:moveTo>
                <a:lnTo>
                  <a:pt x="2643428" y="0"/>
                </a:lnTo>
                <a:lnTo>
                  <a:pt x="2643428" y="5507141"/>
                </a:lnTo>
                <a:lnTo>
                  <a:pt x="0" y="5507141"/>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7</a:t>
            </a:r>
          </a:p>
        </p:txBody>
      </p:sp>
      <p:sp>
        <p:nvSpPr>
          <p:cNvPr id="22" name="TextBox 22"/>
          <p:cNvSpPr txBox="1"/>
          <p:nvPr/>
        </p:nvSpPr>
        <p:spPr>
          <a:xfrm>
            <a:off x="1948912" y="4267537"/>
            <a:ext cx="8012658" cy="4209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viene nominato il presidente dell’Azione Cattolica parrocchiale?</a:t>
            </a:r>
          </a:p>
        </p:txBody>
      </p:sp>
      <p:sp>
        <p:nvSpPr>
          <p:cNvPr id="23" name="TextBox 23"/>
          <p:cNvSpPr txBox="1"/>
          <p:nvPr/>
        </p:nvSpPr>
        <p:spPr>
          <a:xfrm>
            <a:off x="11961474" y="662575"/>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Eletto dal consiglio parrocchiale su una rosa di 3 persone</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870554" y="3288570"/>
            <a:ext cx="4777832"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Nominato dal vescovo su proposta del parroco</a:t>
            </a:r>
          </a:p>
        </p:txBody>
      </p:sp>
      <p:sp>
        <p:nvSpPr>
          <p:cNvPr id="26" name="TextBox 26"/>
          <p:cNvSpPr txBox="1"/>
          <p:nvPr/>
        </p:nvSpPr>
        <p:spPr>
          <a:xfrm>
            <a:off x="11909520" y="5523946"/>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Eletto dall'assemblea parrocchiale a scrutinio segreto</a:t>
            </a:r>
          </a:p>
        </p:txBody>
      </p:sp>
      <p:sp>
        <p:nvSpPr>
          <p:cNvPr id="27" name="TextBox 27"/>
          <p:cNvSpPr txBox="1"/>
          <p:nvPr/>
        </p:nvSpPr>
        <p:spPr>
          <a:xfrm>
            <a:off x="11870554" y="7928975"/>
            <a:ext cx="5011627"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Nominato dal vescovo su proposta del consiglio parrocchiale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7</a:t>
            </a:r>
          </a:p>
        </p:txBody>
      </p:sp>
      <p:sp>
        <p:nvSpPr>
          <p:cNvPr id="6" name="TextBox 6"/>
          <p:cNvSpPr txBox="1"/>
          <p:nvPr/>
        </p:nvSpPr>
        <p:spPr>
          <a:xfrm>
            <a:off x="1948912" y="4267537"/>
            <a:ext cx="8012658" cy="4209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viene nominato il presidente dell’Azione Cattolica parrocchiale?</a:t>
            </a:r>
          </a:p>
        </p:txBody>
      </p:sp>
      <p:grpSp>
        <p:nvGrpSpPr>
          <p:cNvPr id="7" name="Group 7"/>
          <p:cNvGrpSpPr/>
          <p:nvPr/>
        </p:nvGrpSpPr>
        <p:grpSpPr>
          <a:xfrm>
            <a:off x="11259639" y="547100"/>
            <a:ext cx="5999661" cy="1926401"/>
            <a:chOff x="0" y="0"/>
            <a:chExt cx="1791822" cy="575327"/>
          </a:xfrm>
        </p:grpSpPr>
        <p:sp>
          <p:nvSpPr>
            <p:cNvPr id="8" name="Freeform 8"/>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9" name="Freeform 9"/>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0" name="Freeform 10"/>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11" name="TextBox 11"/>
          <p:cNvSpPr txBox="1"/>
          <p:nvPr/>
        </p:nvSpPr>
        <p:spPr>
          <a:xfrm>
            <a:off x="11961474" y="662575"/>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Eletto dal consiglio parrocchiale su una rosa di 3 persone</a:t>
            </a:r>
          </a:p>
        </p:txBody>
      </p:sp>
      <p:grpSp>
        <p:nvGrpSpPr>
          <p:cNvPr id="12" name="Group 12"/>
          <p:cNvGrpSpPr/>
          <p:nvPr/>
        </p:nvGrpSpPr>
        <p:grpSpPr>
          <a:xfrm>
            <a:off x="11259639" y="2977244"/>
            <a:ext cx="5999661" cy="1926401"/>
            <a:chOff x="0" y="0"/>
            <a:chExt cx="1791822" cy="575327"/>
          </a:xfrm>
        </p:grpSpPr>
        <p:sp>
          <p:nvSpPr>
            <p:cNvPr id="13" name="Freeform 1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4" name="Freeform 1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15" name="Freeform 1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16" name="TextBox 16"/>
          <p:cNvSpPr txBox="1"/>
          <p:nvPr/>
        </p:nvSpPr>
        <p:spPr>
          <a:xfrm>
            <a:off x="11870554" y="3288570"/>
            <a:ext cx="4777832"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Nominato dal vescovo su proposta del parroco</a:t>
            </a:r>
          </a:p>
        </p:txBody>
      </p:sp>
      <p:grpSp>
        <p:nvGrpSpPr>
          <p:cNvPr id="17" name="Group 17"/>
          <p:cNvGrpSpPr/>
          <p:nvPr/>
        </p:nvGrpSpPr>
        <p:grpSpPr>
          <a:xfrm>
            <a:off x="11207684" y="5408471"/>
            <a:ext cx="5999661" cy="1926401"/>
            <a:chOff x="0" y="0"/>
            <a:chExt cx="1791822" cy="575327"/>
          </a:xfrm>
        </p:grpSpPr>
        <p:sp>
          <p:nvSpPr>
            <p:cNvPr id="18" name="Freeform 18"/>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19" name="Freeform 19"/>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EADC"/>
            </a:solidFill>
          </p:spPr>
          <p:txBody>
            <a:bodyPr/>
            <a:lstStyle/>
            <a:p>
              <a:endParaRPr lang="it-IT"/>
            </a:p>
          </p:txBody>
        </p:sp>
        <p:sp>
          <p:nvSpPr>
            <p:cNvPr id="20" name="Freeform 20"/>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1" name="TextBox 21"/>
          <p:cNvSpPr txBox="1"/>
          <p:nvPr/>
        </p:nvSpPr>
        <p:spPr>
          <a:xfrm>
            <a:off x="11909520" y="5523946"/>
            <a:ext cx="4492082"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Eletto dall'assemblea parrocchiale a scrutinio segreto</a:t>
            </a:r>
          </a:p>
        </p:txBody>
      </p:sp>
      <p:grpSp>
        <p:nvGrpSpPr>
          <p:cNvPr id="22" name="Group 22"/>
          <p:cNvGrpSpPr/>
          <p:nvPr/>
        </p:nvGrpSpPr>
        <p:grpSpPr>
          <a:xfrm>
            <a:off x="11259639" y="7813499"/>
            <a:ext cx="5999661" cy="1926401"/>
            <a:chOff x="0" y="0"/>
            <a:chExt cx="1791822" cy="575327"/>
          </a:xfrm>
        </p:grpSpPr>
        <p:sp>
          <p:nvSpPr>
            <p:cNvPr id="23" name="Freeform 23"/>
            <p:cNvSpPr/>
            <p:nvPr/>
          </p:nvSpPr>
          <p:spPr>
            <a:xfrm>
              <a:off x="92710" y="106680"/>
              <a:ext cx="1687682" cy="455947"/>
            </a:xfrm>
            <a:custGeom>
              <a:avLst/>
              <a:gdLst/>
              <a:ahLst/>
              <a:cxnLst/>
              <a:rect l="l" t="t" r="r" b="b"/>
              <a:pathLst>
                <a:path w="1687682" h="455947">
                  <a:moveTo>
                    <a:pt x="1661012" y="266717"/>
                  </a:moveTo>
                  <a:cubicBezTo>
                    <a:pt x="1661012" y="354347"/>
                    <a:pt x="1584812" y="425467"/>
                    <a:pt x="1503532" y="425467"/>
                  </a:cubicBezTo>
                  <a:lnTo>
                    <a:pt x="66040" y="425467"/>
                  </a:lnTo>
                  <a:cubicBezTo>
                    <a:pt x="43180" y="425467"/>
                    <a:pt x="20320" y="420387"/>
                    <a:pt x="0" y="411497"/>
                  </a:cubicBezTo>
                  <a:cubicBezTo>
                    <a:pt x="26670" y="439437"/>
                    <a:pt x="63500" y="455947"/>
                    <a:pt x="104884" y="455947"/>
                  </a:cubicBezTo>
                  <a:lnTo>
                    <a:pt x="1541632" y="455947"/>
                  </a:lnTo>
                  <a:cubicBezTo>
                    <a:pt x="1621642" y="455947"/>
                    <a:pt x="1687682" y="389907"/>
                    <a:pt x="1687682" y="309897"/>
                  </a:cubicBezTo>
                  <a:lnTo>
                    <a:pt x="1687682" y="95250"/>
                  </a:lnTo>
                  <a:cubicBezTo>
                    <a:pt x="1687682" y="58420"/>
                    <a:pt x="1673712" y="25400"/>
                    <a:pt x="1652122" y="0"/>
                  </a:cubicBezTo>
                  <a:cubicBezTo>
                    <a:pt x="1658472" y="16510"/>
                    <a:pt x="1661012" y="34290"/>
                    <a:pt x="1661012" y="52070"/>
                  </a:cubicBezTo>
                  <a:lnTo>
                    <a:pt x="1661012" y="266717"/>
                  </a:lnTo>
                  <a:close/>
                </a:path>
              </a:pathLst>
            </a:custGeom>
            <a:solidFill>
              <a:srgbClr val="4B426F"/>
            </a:solidFill>
          </p:spPr>
          <p:txBody>
            <a:bodyPr/>
            <a:lstStyle/>
            <a:p>
              <a:endParaRPr lang="it-IT"/>
            </a:p>
          </p:txBody>
        </p:sp>
        <p:sp>
          <p:nvSpPr>
            <p:cNvPr id="24" name="Freeform 24"/>
            <p:cNvSpPr/>
            <p:nvPr/>
          </p:nvSpPr>
          <p:spPr>
            <a:xfrm>
              <a:off x="12700" y="12700"/>
              <a:ext cx="1727052" cy="506747"/>
            </a:xfrm>
            <a:custGeom>
              <a:avLst/>
              <a:gdLst/>
              <a:ahLst/>
              <a:cxnLst/>
              <a:rect l="l" t="t" r="r" b="b"/>
              <a:pathLst>
                <a:path w="1727052" h="506747">
                  <a:moveTo>
                    <a:pt x="146050" y="506747"/>
                  </a:moveTo>
                  <a:lnTo>
                    <a:pt x="1581002" y="506747"/>
                  </a:lnTo>
                  <a:cubicBezTo>
                    <a:pt x="1661012" y="506747"/>
                    <a:pt x="1727052" y="440707"/>
                    <a:pt x="1727052" y="360697"/>
                  </a:cubicBezTo>
                  <a:lnTo>
                    <a:pt x="1727052" y="146050"/>
                  </a:lnTo>
                  <a:cubicBezTo>
                    <a:pt x="1727052" y="66040"/>
                    <a:pt x="1661012" y="0"/>
                    <a:pt x="1581002" y="0"/>
                  </a:cubicBezTo>
                  <a:lnTo>
                    <a:pt x="146050" y="0"/>
                  </a:lnTo>
                  <a:cubicBezTo>
                    <a:pt x="66040" y="0"/>
                    <a:pt x="0" y="66040"/>
                    <a:pt x="0" y="146050"/>
                  </a:cubicBezTo>
                  <a:lnTo>
                    <a:pt x="0" y="360697"/>
                  </a:lnTo>
                  <a:cubicBezTo>
                    <a:pt x="0" y="441977"/>
                    <a:pt x="66040" y="506747"/>
                    <a:pt x="146050" y="506747"/>
                  </a:cubicBezTo>
                  <a:close/>
                </a:path>
              </a:pathLst>
            </a:custGeom>
            <a:solidFill>
              <a:srgbClr val="FFCC99"/>
            </a:solidFill>
          </p:spPr>
          <p:txBody>
            <a:bodyPr/>
            <a:lstStyle/>
            <a:p>
              <a:endParaRPr lang="it-IT"/>
            </a:p>
          </p:txBody>
        </p:sp>
        <p:sp>
          <p:nvSpPr>
            <p:cNvPr id="25" name="Freeform 25"/>
            <p:cNvSpPr/>
            <p:nvPr/>
          </p:nvSpPr>
          <p:spPr>
            <a:xfrm>
              <a:off x="0" y="0"/>
              <a:ext cx="1791822" cy="575327"/>
            </a:xfrm>
            <a:custGeom>
              <a:avLst/>
              <a:gdLst/>
              <a:ahLst/>
              <a:cxnLst/>
              <a:rect l="l" t="t" r="r" b="b"/>
              <a:pathLst>
                <a:path w="1791822" h="575327">
                  <a:moveTo>
                    <a:pt x="1728322" y="74930"/>
                  </a:moveTo>
                  <a:cubicBezTo>
                    <a:pt x="1700382" y="30480"/>
                    <a:pt x="1650852" y="0"/>
                    <a:pt x="1593702" y="0"/>
                  </a:cubicBezTo>
                  <a:lnTo>
                    <a:pt x="158750" y="0"/>
                  </a:lnTo>
                  <a:cubicBezTo>
                    <a:pt x="71120" y="0"/>
                    <a:pt x="0" y="71120"/>
                    <a:pt x="0" y="158750"/>
                  </a:cubicBezTo>
                  <a:lnTo>
                    <a:pt x="0" y="373397"/>
                  </a:lnTo>
                  <a:cubicBezTo>
                    <a:pt x="0" y="425467"/>
                    <a:pt x="25400" y="471187"/>
                    <a:pt x="63500" y="500397"/>
                  </a:cubicBezTo>
                  <a:cubicBezTo>
                    <a:pt x="91440" y="544847"/>
                    <a:pt x="140970" y="575327"/>
                    <a:pt x="198980" y="575327"/>
                  </a:cubicBezTo>
                  <a:lnTo>
                    <a:pt x="1633072" y="575327"/>
                  </a:lnTo>
                  <a:cubicBezTo>
                    <a:pt x="1720702" y="575327"/>
                    <a:pt x="1791822" y="504207"/>
                    <a:pt x="1791822" y="416577"/>
                  </a:cubicBezTo>
                  <a:lnTo>
                    <a:pt x="1791822" y="201930"/>
                  </a:lnTo>
                  <a:cubicBezTo>
                    <a:pt x="1791822" y="149860"/>
                    <a:pt x="1766422" y="104140"/>
                    <a:pt x="1728322" y="74930"/>
                  </a:cubicBezTo>
                  <a:close/>
                  <a:moveTo>
                    <a:pt x="12700" y="373397"/>
                  </a:moveTo>
                  <a:lnTo>
                    <a:pt x="12700" y="158750"/>
                  </a:lnTo>
                  <a:cubicBezTo>
                    <a:pt x="12700" y="78740"/>
                    <a:pt x="78740" y="12700"/>
                    <a:pt x="158750" y="12700"/>
                  </a:cubicBezTo>
                  <a:lnTo>
                    <a:pt x="1593702" y="12700"/>
                  </a:lnTo>
                  <a:cubicBezTo>
                    <a:pt x="1673712" y="12700"/>
                    <a:pt x="1739752" y="78740"/>
                    <a:pt x="1739752" y="158750"/>
                  </a:cubicBezTo>
                  <a:lnTo>
                    <a:pt x="1739752" y="373397"/>
                  </a:lnTo>
                  <a:cubicBezTo>
                    <a:pt x="1739752" y="453407"/>
                    <a:pt x="1673712" y="519447"/>
                    <a:pt x="1593702" y="519447"/>
                  </a:cubicBezTo>
                  <a:lnTo>
                    <a:pt x="158750" y="519447"/>
                  </a:lnTo>
                  <a:cubicBezTo>
                    <a:pt x="78740" y="519447"/>
                    <a:pt x="12700" y="454677"/>
                    <a:pt x="12700" y="373397"/>
                  </a:cubicBezTo>
                  <a:close/>
                  <a:moveTo>
                    <a:pt x="1780392" y="416577"/>
                  </a:moveTo>
                  <a:cubicBezTo>
                    <a:pt x="1780392" y="496587"/>
                    <a:pt x="1713082" y="562627"/>
                    <a:pt x="1633072" y="562627"/>
                  </a:cubicBezTo>
                  <a:lnTo>
                    <a:pt x="198980" y="562627"/>
                  </a:lnTo>
                  <a:cubicBezTo>
                    <a:pt x="157480" y="562627"/>
                    <a:pt x="120650" y="546117"/>
                    <a:pt x="93980" y="518177"/>
                  </a:cubicBezTo>
                  <a:cubicBezTo>
                    <a:pt x="114300" y="527067"/>
                    <a:pt x="135890" y="532147"/>
                    <a:pt x="160020" y="532147"/>
                  </a:cubicBezTo>
                  <a:lnTo>
                    <a:pt x="1594972" y="532147"/>
                  </a:lnTo>
                  <a:cubicBezTo>
                    <a:pt x="1682602" y="532147"/>
                    <a:pt x="1753722" y="461027"/>
                    <a:pt x="1753722" y="373397"/>
                  </a:cubicBezTo>
                  <a:lnTo>
                    <a:pt x="1753722" y="158750"/>
                  </a:lnTo>
                  <a:cubicBezTo>
                    <a:pt x="1753722" y="140970"/>
                    <a:pt x="1749912" y="123190"/>
                    <a:pt x="1744832" y="106680"/>
                  </a:cubicBezTo>
                  <a:cubicBezTo>
                    <a:pt x="1766422" y="132080"/>
                    <a:pt x="1780392" y="165100"/>
                    <a:pt x="1780392" y="201930"/>
                  </a:cubicBezTo>
                  <a:lnTo>
                    <a:pt x="1780392" y="416577"/>
                  </a:lnTo>
                  <a:close/>
                </a:path>
              </a:pathLst>
            </a:custGeom>
            <a:solidFill>
              <a:srgbClr val="4B426F"/>
            </a:solidFill>
          </p:spPr>
          <p:txBody>
            <a:bodyPr/>
            <a:lstStyle/>
            <a:p>
              <a:endParaRPr lang="it-IT"/>
            </a:p>
          </p:txBody>
        </p:sp>
      </p:grpSp>
      <p:sp>
        <p:nvSpPr>
          <p:cNvPr id="26" name="TextBox 26"/>
          <p:cNvSpPr txBox="1"/>
          <p:nvPr/>
        </p:nvSpPr>
        <p:spPr>
          <a:xfrm>
            <a:off x="11870554" y="7928975"/>
            <a:ext cx="5011627" cy="1762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Nominato dal vescovo su proposta del consiglio parrocchiale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854597"/>
            <a:ext cx="12224022" cy="5403703"/>
          </a:xfrm>
          <a:prstGeom prst="rect">
            <a:avLst/>
          </a:prstGeom>
        </p:spPr>
        <p:txBody>
          <a:bodyPr lIns="0" tIns="0" rIns="0" bIns="0" rtlCol="0" anchor="t">
            <a:spAutoFit/>
          </a:bodyPr>
          <a:lstStyle/>
          <a:p>
            <a:pPr>
              <a:lnSpc>
                <a:spcPts val="7032"/>
              </a:lnSpc>
              <a:spcBef>
                <a:spcPct val="0"/>
              </a:spcBef>
            </a:pPr>
            <a:r>
              <a:rPr lang="en-US" sz="7032">
                <a:solidFill>
                  <a:srgbClr val="0E0845"/>
                </a:solidFill>
                <a:latin typeface="KG Primary Penmanship"/>
              </a:rPr>
              <a:t>La proposta per la nomina del presidente parrocchiale è effettuata dal consiglio parrocchiale con la</a:t>
            </a:r>
          </a:p>
          <a:p>
            <a:pPr>
              <a:lnSpc>
                <a:spcPts val="7032"/>
              </a:lnSpc>
              <a:spcBef>
                <a:spcPct val="0"/>
              </a:spcBef>
            </a:pPr>
            <a:r>
              <a:rPr lang="en-US" sz="7032">
                <a:solidFill>
                  <a:srgbClr val="0E0845"/>
                </a:solidFill>
                <a:latin typeface="KG Primary Penmanship"/>
              </a:rPr>
              <a:t>designazione a mezzo elezione di una </a:t>
            </a:r>
          </a:p>
          <a:p>
            <a:pPr>
              <a:lnSpc>
                <a:spcPts val="7032"/>
              </a:lnSpc>
              <a:spcBef>
                <a:spcPct val="0"/>
              </a:spcBef>
            </a:pPr>
            <a:r>
              <a:rPr lang="en-US" sz="7032">
                <a:solidFill>
                  <a:srgbClr val="0E0845"/>
                </a:solidFill>
                <a:latin typeface="KG Primary Penmanship"/>
              </a:rPr>
              <a:t>sola persona; la nomina è effettuata dal vescovo.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8517513" y="7325306"/>
            <a:ext cx="3202854" cy="3207119"/>
          </a:xfrm>
          <a:custGeom>
            <a:avLst/>
            <a:gdLst/>
            <a:ahLst/>
            <a:cxnLst/>
            <a:rect l="l" t="t" r="r" b="b"/>
            <a:pathLst>
              <a:path w="3202854" h="3207119">
                <a:moveTo>
                  <a:pt x="0" y="0"/>
                </a:moveTo>
                <a:lnTo>
                  <a:pt x="3202854" y="0"/>
                </a:lnTo>
                <a:lnTo>
                  <a:pt x="3202854" y="3207119"/>
                </a:lnTo>
                <a:lnTo>
                  <a:pt x="0" y="3207119"/>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8</a:t>
            </a:r>
          </a:p>
        </p:txBody>
      </p:sp>
      <p:sp>
        <p:nvSpPr>
          <p:cNvPr id="22" name="TextBox 22"/>
          <p:cNvSpPr txBox="1"/>
          <p:nvPr/>
        </p:nvSpPr>
        <p:spPr>
          <a:xfrm>
            <a:off x="11439556" y="2213657"/>
            <a:ext cx="5639828"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A. Giuseppe Notarstefano </a:t>
            </a:r>
          </a:p>
        </p:txBody>
      </p:sp>
      <p:sp>
        <p:nvSpPr>
          <p:cNvPr id="23" name="TextBox 23"/>
          <p:cNvSpPr txBox="1"/>
          <p:nvPr/>
        </p:nvSpPr>
        <p:spPr>
          <a:xfrm>
            <a:off x="11619472" y="3826530"/>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B. MatteoTruffelli</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619472" y="5436545"/>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C. Vincenzo Formisano</a:t>
            </a:r>
          </a:p>
        </p:txBody>
      </p:sp>
      <p:sp>
        <p:nvSpPr>
          <p:cNvPr id="26" name="TextBox 26"/>
          <p:cNvSpPr txBox="1"/>
          <p:nvPr/>
        </p:nvSpPr>
        <p:spPr>
          <a:xfrm>
            <a:off x="11619472" y="7046223"/>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D. Marco Iasevoli</a:t>
            </a:r>
          </a:p>
        </p:txBody>
      </p:sp>
      <p:sp>
        <p:nvSpPr>
          <p:cNvPr id="27" name="TextBox 27"/>
          <p:cNvSpPr txBox="1"/>
          <p:nvPr/>
        </p:nvSpPr>
        <p:spPr>
          <a:xfrm>
            <a:off x="1948912" y="4610437"/>
            <a:ext cx="8012658"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l’attuale presidente dell’Azione Cattolica Nazionale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8</a:t>
            </a:r>
          </a:p>
        </p:txBody>
      </p:sp>
      <p:sp>
        <p:nvSpPr>
          <p:cNvPr id="6" name="TextBox 6"/>
          <p:cNvSpPr txBox="1"/>
          <p:nvPr/>
        </p:nvSpPr>
        <p:spPr>
          <a:xfrm>
            <a:off x="1948912" y="4610437"/>
            <a:ext cx="8012658"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l’attuale presidente dell’Azione Cattolica Nazionale ?</a:t>
            </a:r>
          </a:p>
        </p:txBody>
      </p:sp>
      <p:grpSp>
        <p:nvGrpSpPr>
          <p:cNvPr id="7" name="Group 7"/>
          <p:cNvGrpSpPr/>
          <p:nvPr/>
        </p:nvGrpSpPr>
        <p:grpSpPr>
          <a:xfrm>
            <a:off x="11259639" y="192414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53382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59639" y="514350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753806"/>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439556" y="2213657"/>
            <a:ext cx="5639828"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A. Giuseppe Notarstefano </a:t>
            </a:r>
          </a:p>
        </p:txBody>
      </p:sp>
      <p:sp>
        <p:nvSpPr>
          <p:cNvPr id="24" name="TextBox 24"/>
          <p:cNvSpPr txBox="1"/>
          <p:nvPr/>
        </p:nvSpPr>
        <p:spPr>
          <a:xfrm>
            <a:off x="11619472" y="3826530"/>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B. MatteoTruffelli</a:t>
            </a:r>
          </a:p>
        </p:txBody>
      </p:sp>
      <p:sp>
        <p:nvSpPr>
          <p:cNvPr id="25" name="TextBox 25"/>
          <p:cNvSpPr txBox="1"/>
          <p:nvPr/>
        </p:nvSpPr>
        <p:spPr>
          <a:xfrm>
            <a:off x="11619472" y="5436545"/>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C. Vincenzo Formisano</a:t>
            </a:r>
          </a:p>
        </p:txBody>
      </p:sp>
      <p:sp>
        <p:nvSpPr>
          <p:cNvPr id="26" name="TextBox 26"/>
          <p:cNvSpPr txBox="1"/>
          <p:nvPr/>
        </p:nvSpPr>
        <p:spPr>
          <a:xfrm>
            <a:off x="11619472" y="7046223"/>
            <a:ext cx="5115536" cy="672465"/>
          </a:xfrm>
          <a:prstGeom prst="rect">
            <a:avLst/>
          </a:prstGeom>
        </p:spPr>
        <p:txBody>
          <a:bodyPr lIns="0" tIns="0" rIns="0" bIns="0" rtlCol="0" anchor="t">
            <a:spAutoFit/>
          </a:bodyPr>
          <a:lstStyle/>
          <a:p>
            <a:pPr algn="ctr">
              <a:lnSpc>
                <a:spcPts val="5099"/>
              </a:lnSpc>
            </a:pPr>
            <a:r>
              <a:rPr lang="en-US" sz="5099">
                <a:solidFill>
                  <a:srgbClr val="4B426F"/>
                </a:solidFill>
                <a:latin typeface="KG Primary Penmanship"/>
              </a:rPr>
              <a:t>D. Marco Iasevoli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56432"/>
            <a:ext cx="12062403" cy="5532586"/>
          </a:xfrm>
          <a:prstGeom prst="rect">
            <a:avLst/>
          </a:prstGeom>
        </p:spPr>
        <p:txBody>
          <a:bodyPr lIns="0" tIns="0" rIns="0" bIns="0" rtlCol="0" anchor="t">
            <a:spAutoFit/>
          </a:bodyPr>
          <a:lstStyle/>
          <a:p>
            <a:pPr>
              <a:lnSpc>
                <a:spcPts val="7270"/>
              </a:lnSpc>
            </a:pPr>
            <a:r>
              <a:rPr lang="en-US" sz="7270">
                <a:solidFill>
                  <a:srgbClr val="0E0845"/>
                </a:solidFill>
                <a:latin typeface="KG Primary Penmanship"/>
              </a:rPr>
              <a:t>L’attuale presidente dell’AC Nazionale è Giuseppe Notarstefano dal 2021 succedendo a Matteo Truffelli</a:t>
            </a:r>
          </a:p>
          <a:p>
            <a:pPr>
              <a:lnSpc>
                <a:spcPts val="7270"/>
              </a:lnSpc>
            </a:pPr>
            <a:r>
              <a:rPr lang="en-US" sz="7270">
                <a:solidFill>
                  <a:srgbClr val="0E0845"/>
                </a:solidFill>
                <a:latin typeface="KG Primary Penmanship"/>
              </a:rPr>
              <a:t>rimasto incarica dal 2014 al 2021.</a:t>
            </a:r>
          </a:p>
          <a:p>
            <a:pPr>
              <a:lnSpc>
                <a:spcPts val="7270"/>
              </a:lnSpc>
              <a:spcBef>
                <a:spcPct val="0"/>
              </a:spcBef>
            </a:pPr>
            <a:r>
              <a:rPr lang="en-US" sz="7270">
                <a:solidFill>
                  <a:srgbClr val="0E0845"/>
                </a:solidFill>
                <a:latin typeface="KG Primary Penmanship"/>
              </a:rPr>
              <a:t>Invece l’attuale presidente diocesano è Vincenzo Formisano.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66758" y="51435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20769" y="1474280"/>
            <a:ext cx="6659569" cy="141738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8" name="Group 8"/>
          <p:cNvGrpSpPr/>
          <p:nvPr/>
        </p:nvGrpSpPr>
        <p:grpSpPr>
          <a:xfrm>
            <a:off x="1122076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2076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2076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0" y="4422045"/>
            <a:ext cx="3826883" cy="5864955"/>
          </a:xfrm>
          <a:custGeom>
            <a:avLst/>
            <a:gdLst/>
            <a:ahLst/>
            <a:cxnLst/>
            <a:rect l="l" t="t" r="r" b="b"/>
            <a:pathLst>
              <a:path w="3826883" h="5864955">
                <a:moveTo>
                  <a:pt x="0" y="0"/>
                </a:moveTo>
                <a:lnTo>
                  <a:pt x="3826883" y="0"/>
                </a:lnTo>
                <a:lnTo>
                  <a:pt x="3826883" y="5864955"/>
                </a:lnTo>
                <a:lnTo>
                  <a:pt x="0" y="5864955"/>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9</a:t>
            </a:r>
          </a:p>
        </p:txBody>
      </p:sp>
      <p:sp>
        <p:nvSpPr>
          <p:cNvPr id="22" name="TextBox 22"/>
          <p:cNvSpPr txBox="1"/>
          <p:nvPr/>
        </p:nvSpPr>
        <p:spPr>
          <a:xfrm>
            <a:off x="1160956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Sono soci e dirigono le attività </a:t>
            </a:r>
          </a:p>
        </p:txBody>
      </p:sp>
      <p:sp>
        <p:nvSpPr>
          <p:cNvPr id="23" name="TextBox 23"/>
          <p:cNvSpPr txBox="1"/>
          <p:nvPr/>
        </p:nvSpPr>
        <p:spPr>
          <a:xfrm>
            <a:off x="11628045" y="3505392"/>
            <a:ext cx="570822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Non sono soci ma ne curano la spiritualità</a:t>
            </a:r>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1151220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Non sono soci ma ne dirigono le attività</a:t>
            </a:r>
          </a:p>
        </p:txBody>
      </p:sp>
      <p:sp>
        <p:nvSpPr>
          <p:cNvPr id="26" name="TextBox 26"/>
          <p:cNvSpPr txBox="1"/>
          <p:nvPr/>
        </p:nvSpPr>
        <p:spPr>
          <a:xfrm>
            <a:off x="2584951" y="4672051"/>
            <a:ext cx="7207903"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Gli assistenti in AC:</a:t>
            </a:r>
          </a:p>
        </p:txBody>
      </p:sp>
      <p:sp>
        <p:nvSpPr>
          <p:cNvPr id="27" name="TextBox 27"/>
          <p:cNvSpPr txBox="1"/>
          <p:nvPr/>
        </p:nvSpPr>
        <p:spPr>
          <a:xfrm>
            <a:off x="1151220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Sono soci onorari ed esprimono parere sulle decisioni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9</a:t>
            </a:r>
          </a:p>
        </p:txBody>
      </p:sp>
      <p:sp>
        <p:nvSpPr>
          <p:cNvPr id="6" name="TextBox 6"/>
          <p:cNvSpPr txBox="1"/>
          <p:nvPr/>
        </p:nvSpPr>
        <p:spPr>
          <a:xfrm>
            <a:off x="2052821" y="5253704"/>
            <a:ext cx="7804840"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Gli assistenti in AC:</a:t>
            </a:r>
          </a:p>
        </p:txBody>
      </p:sp>
      <p:grpSp>
        <p:nvGrpSpPr>
          <p:cNvPr id="7" name="Group 7"/>
          <p:cNvGrpSpPr/>
          <p:nvPr/>
        </p:nvGrpSpPr>
        <p:grpSpPr>
          <a:xfrm>
            <a:off x="1122076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609563" y="1540955"/>
            <a:ext cx="576614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Sono soci e dirigono le attività </a:t>
            </a:r>
          </a:p>
        </p:txBody>
      </p:sp>
      <p:grpSp>
        <p:nvGrpSpPr>
          <p:cNvPr id="12" name="Group 12"/>
          <p:cNvGrpSpPr/>
          <p:nvPr/>
        </p:nvGrpSpPr>
        <p:grpSpPr>
          <a:xfrm>
            <a:off x="1122076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628045" y="3505392"/>
            <a:ext cx="570822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Non sono soci ma ne curano la spiritualità</a:t>
            </a:r>
          </a:p>
        </p:txBody>
      </p:sp>
      <p:grpSp>
        <p:nvGrpSpPr>
          <p:cNvPr id="17" name="Group 17"/>
          <p:cNvGrpSpPr/>
          <p:nvPr/>
        </p:nvGrpSpPr>
        <p:grpSpPr>
          <a:xfrm>
            <a:off x="1122076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512206" y="5577346"/>
            <a:ext cx="5824063"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Non sono soci ma ne dirigono le attività</a:t>
            </a:r>
          </a:p>
        </p:txBody>
      </p:sp>
      <p:grpSp>
        <p:nvGrpSpPr>
          <p:cNvPr id="22" name="Group 22"/>
          <p:cNvGrpSpPr/>
          <p:nvPr/>
        </p:nvGrpSpPr>
        <p:grpSpPr>
          <a:xfrm>
            <a:off x="1122076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512206" y="7717149"/>
            <a:ext cx="6076695"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Sono soci onorari ed esprimono parere sulle decisioni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368474"/>
            <a:ext cx="12449658" cy="5834790"/>
          </a:xfrm>
          <a:prstGeom prst="rect">
            <a:avLst/>
          </a:prstGeom>
        </p:spPr>
        <p:txBody>
          <a:bodyPr lIns="0" tIns="0" rIns="0" bIns="0" rtlCol="0" anchor="t">
            <a:spAutoFit/>
          </a:bodyPr>
          <a:lstStyle/>
          <a:p>
            <a:pPr>
              <a:lnSpc>
                <a:spcPts val="5120"/>
              </a:lnSpc>
            </a:pPr>
            <a:r>
              <a:rPr lang="en-US" sz="5120">
                <a:solidFill>
                  <a:srgbClr val="0E0845"/>
                </a:solidFill>
                <a:latin typeface="KG Primary Penmanship"/>
              </a:rPr>
              <a:t>Nell'Azione Cattolica Italiana i Sacerdoti Assistenti partecipano alla vita della Associazione e delle sue articolazioni, per contribuire ad alimentarne la vita spirituale ed il senso apostolico ed a promuoverne l'unità. </a:t>
            </a:r>
          </a:p>
          <a:p>
            <a:pPr>
              <a:lnSpc>
                <a:spcPts val="5120"/>
              </a:lnSpc>
            </a:pPr>
            <a:r>
              <a:rPr lang="en-US" sz="5120">
                <a:solidFill>
                  <a:srgbClr val="0E0845"/>
                </a:solidFill>
                <a:latin typeface="KG Primary Penmanship"/>
              </a:rPr>
              <a:t>I sacerdoti assistenti curano la vita spirituale e il senso apostolico dell’associazione. Essi partecipano alla </a:t>
            </a:r>
          </a:p>
          <a:p>
            <a:pPr>
              <a:lnSpc>
                <a:spcPts val="5120"/>
              </a:lnSpc>
              <a:spcBef>
                <a:spcPct val="0"/>
              </a:spcBef>
            </a:pPr>
            <a:r>
              <a:rPr lang="en-US" sz="5120">
                <a:solidFill>
                  <a:srgbClr val="0E0845"/>
                </a:solidFill>
                <a:latin typeface="KG Primary Penmanship"/>
              </a:rPr>
              <a:t>vita dei gruppi e alle assemblee, ai consigli e alle presidenze dell’associazione e delle sue articolazioni, senza diritto di voto.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288826" y="5894606"/>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6203220"/>
            <a:ext cx="4030375" cy="4945246"/>
          </a:xfrm>
          <a:custGeom>
            <a:avLst/>
            <a:gdLst/>
            <a:ahLst/>
            <a:cxnLst/>
            <a:rect l="l" t="t" r="r" b="b"/>
            <a:pathLst>
              <a:path w="4030375" h="4945246">
                <a:moveTo>
                  <a:pt x="0" y="0"/>
                </a:moveTo>
                <a:lnTo>
                  <a:pt x="4030375" y="0"/>
                </a:lnTo>
                <a:lnTo>
                  <a:pt x="4030375" y="4945246"/>
                </a:lnTo>
                <a:lnTo>
                  <a:pt x="0" y="4945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a:t>
            </a:r>
          </a:p>
        </p:txBody>
      </p:sp>
      <p:sp>
        <p:nvSpPr>
          <p:cNvPr id="22" name="TextBox 22"/>
          <p:cNvSpPr txBox="1"/>
          <p:nvPr/>
        </p:nvSpPr>
        <p:spPr>
          <a:xfrm>
            <a:off x="1777232" y="4946211"/>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In che anno è stata fondata l’AC ?</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1902/1903</a:t>
            </a:r>
          </a:p>
        </p:txBody>
      </p:sp>
      <p:sp>
        <p:nvSpPr>
          <p:cNvPr id="24" name="TextBox 2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1867/1868</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1989/1990</a:t>
            </a:r>
          </a:p>
        </p:txBody>
      </p:sp>
      <p:sp>
        <p:nvSpPr>
          <p:cNvPr id="27" name="TextBox 27"/>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1929/1930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59639" y="2090204"/>
            <a:ext cx="5999661" cy="127693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59639" y="3699882"/>
            <a:ext cx="5999661" cy="127693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59639" y="530956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919865"/>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028700" y="7487811"/>
            <a:ext cx="4003253" cy="3177582"/>
          </a:xfrm>
          <a:custGeom>
            <a:avLst/>
            <a:gdLst/>
            <a:ahLst/>
            <a:cxnLst/>
            <a:rect l="l" t="t" r="r" b="b"/>
            <a:pathLst>
              <a:path w="4003253" h="3177582">
                <a:moveTo>
                  <a:pt x="0" y="0"/>
                </a:moveTo>
                <a:lnTo>
                  <a:pt x="4003253" y="0"/>
                </a:lnTo>
                <a:lnTo>
                  <a:pt x="4003253" y="3177581"/>
                </a:lnTo>
                <a:lnTo>
                  <a:pt x="0" y="3177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10</a:t>
            </a:r>
          </a:p>
        </p:txBody>
      </p:sp>
      <p:sp>
        <p:nvSpPr>
          <p:cNvPr id="22" name="TextBox 22"/>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3" name="TextBox 23"/>
          <p:cNvSpPr txBox="1"/>
          <p:nvPr/>
        </p:nvSpPr>
        <p:spPr>
          <a:xfrm>
            <a:off x="2052821" y="4574445"/>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stato artefice della scelta religiosa dell'AC?</a:t>
            </a:r>
          </a:p>
        </p:txBody>
      </p:sp>
      <p:sp>
        <p:nvSpPr>
          <p:cNvPr id="24" name="TextBox 24"/>
          <p:cNvSpPr txBox="1"/>
          <p:nvPr/>
        </p:nvSpPr>
        <p:spPr>
          <a:xfrm>
            <a:off x="11811993" y="2402067"/>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A. Vittorio Bachelet </a:t>
            </a:r>
          </a:p>
        </p:txBody>
      </p:sp>
      <p:sp>
        <p:nvSpPr>
          <p:cNvPr id="25" name="TextBox 25"/>
          <p:cNvSpPr txBox="1"/>
          <p:nvPr/>
        </p:nvSpPr>
        <p:spPr>
          <a:xfrm>
            <a:off x="11811993" y="3955320"/>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B. Carlo Carretto</a:t>
            </a:r>
          </a:p>
        </p:txBody>
      </p:sp>
      <p:sp>
        <p:nvSpPr>
          <p:cNvPr id="26" name="TextBox 26"/>
          <p:cNvSpPr txBox="1"/>
          <p:nvPr/>
        </p:nvSpPr>
        <p:spPr>
          <a:xfrm>
            <a:off x="11701701" y="5653087"/>
            <a:ext cx="500524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C. Alberto Monticone</a:t>
            </a:r>
          </a:p>
        </p:txBody>
      </p:sp>
      <p:sp>
        <p:nvSpPr>
          <p:cNvPr id="27" name="TextBox 27"/>
          <p:cNvSpPr txBox="1"/>
          <p:nvPr/>
        </p:nvSpPr>
        <p:spPr>
          <a:xfrm>
            <a:off x="11480670" y="7177040"/>
            <a:ext cx="5447307"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D. Pier Giorgio Frassati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10</a:t>
            </a:r>
          </a:p>
        </p:txBody>
      </p:sp>
      <p:sp>
        <p:nvSpPr>
          <p:cNvPr id="6" name="TextBox 6"/>
          <p:cNvSpPr txBox="1"/>
          <p:nvPr/>
        </p:nvSpPr>
        <p:spPr>
          <a:xfrm>
            <a:off x="2052821" y="4574445"/>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Chi è stato artefice della scelta religiosa dell'AC?</a:t>
            </a:r>
          </a:p>
        </p:txBody>
      </p:sp>
      <p:grpSp>
        <p:nvGrpSpPr>
          <p:cNvPr id="7" name="Group 7"/>
          <p:cNvGrpSpPr/>
          <p:nvPr/>
        </p:nvGrpSpPr>
        <p:grpSpPr>
          <a:xfrm>
            <a:off x="11259639" y="2090204"/>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59639" y="3699882"/>
            <a:ext cx="5999661" cy="127693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59639" y="530956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919865"/>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811993" y="2402067"/>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A. Vittorio Bachelet </a:t>
            </a:r>
          </a:p>
        </p:txBody>
      </p:sp>
      <p:sp>
        <p:nvSpPr>
          <p:cNvPr id="24" name="TextBox 24"/>
          <p:cNvSpPr txBox="1"/>
          <p:nvPr/>
        </p:nvSpPr>
        <p:spPr>
          <a:xfrm>
            <a:off x="11811993" y="3955320"/>
            <a:ext cx="473049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B. Carlo Carretto</a:t>
            </a:r>
          </a:p>
        </p:txBody>
      </p:sp>
      <p:sp>
        <p:nvSpPr>
          <p:cNvPr id="25" name="TextBox 25"/>
          <p:cNvSpPr txBox="1"/>
          <p:nvPr/>
        </p:nvSpPr>
        <p:spPr>
          <a:xfrm>
            <a:off x="11701701" y="5653087"/>
            <a:ext cx="5005245"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C. Alberto Monticone</a:t>
            </a:r>
          </a:p>
        </p:txBody>
      </p:sp>
      <p:sp>
        <p:nvSpPr>
          <p:cNvPr id="26" name="TextBox 26"/>
          <p:cNvSpPr txBox="1"/>
          <p:nvPr/>
        </p:nvSpPr>
        <p:spPr>
          <a:xfrm>
            <a:off x="11480670" y="7177040"/>
            <a:ext cx="5447307" cy="726315"/>
          </a:xfrm>
          <a:prstGeom prst="rect">
            <a:avLst/>
          </a:prstGeom>
        </p:spPr>
        <p:txBody>
          <a:bodyPr lIns="0" tIns="0" rIns="0" bIns="0" rtlCol="0" anchor="t">
            <a:spAutoFit/>
          </a:bodyPr>
          <a:lstStyle/>
          <a:p>
            <a:pPr algn="ctr">
              <a:lnSpc>
                <a:spcPts val="5453"/>
              </a:lnSpc>
            </a:pPr>
            <a:r>
              <a:rPr lang="en-US" sz="5453">
                <a:solidFill>
                  <a:srgbClr val="4B426F"/>
                </a:solidFill>
                <a:latin typeface="KG Primary Penmanship"/>
              </a:rPr>
              <a:t>D. Pier Giorgio Frassati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281034"/>
            <a:ext cx="12189885" cy="5977266"/>
          </a:xfrm>
          <a:prstGeom prst="rect">
            <a:avLst/>
          </a:prstGeom>
        </p:spPr>
        <p:txBody>
          <a:bodyPr lIns="0" tIns="0" rIns="0" bIns="0" rtlCol="0" anchor="t">
            <a:spAutoFit/>
          </a:bodyPr>
          <a:lstStyle/>
          <a:p>
            <a:pPr>
              <a:lnSpc>
                <a:spcPts val="6742"/>
              </a:lnSpc>
              <a:spcBef>
                <a:spcPct val="0"/>
              </a:spcBef>
            </a:pPr>
            <a:r>
              <a:rPr lang="en-US" sz="6742">
                <a:solidFill>
                  <a:srgbClr val="0E0845"/>
                </a:solidFill>
                <a:latin typeface="KG Primary Penmanship"/>
              </a:rPr>
              <a:t>Sotto la presidenza di Vittorio Bachelet si compie la scelta religiosa che, alla luce delle novità scaturite dal concilio, getta le basi per il rinnovamento e la riorganizzazione dell’associazione concretizzatasi nell’adozione nel 1969 del nuovo Statuto.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760106" y="1028700"/>
            <a:ext cx="7300898" cy="1553878"/>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0760106" y="3146460"/>
            <a:ext cx="7300898" cy="1553878"/>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0760106" y="5473066"/>
            <a:ext cx="7300898" cy="1553878"/>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0760106" y="7799672"/>
            <a:ext cx="7300898" cy="1553878"/>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955241" y="6718071"/>
            <a:ext cx="3167424" cy="3568929"/>
          </a:xfrm>
          <a:custGeom>
            <a:avLst/>
            <a:gdLst/>
            <a:ahLst/>
            <a:cxnLst/>
            <a:rect l="l" t="t" r="r" b="b"/>
            <a:pathLst>
              <a:path w="3167424" h="3568929">
                <a:moveTo>
                  <a:pt x="0" y="0"/>
                </a:moveTo>
                <a:lnTo>
                  <a:pt x="3167425" y="0"/>
                </a:lnTo>
                <a:lnTo>
                  <a:pt x="3167425" y="3568929"/>
                </a:lnTo>
                <a:lnTo>
                  <a:pt x="0" y="3568929"/>
                </a:lnTo>
                <a:lnTo>
                  <a:pt x="0" y="0"/>
                </a:lnTo>
                <a:close/>
              </a:path>
            </a:pathLst>
          </a:custGeom>
          <a:blipFill>
            <a:blip r:embed="rId5"/>
            <a:stretch>
              <a:fillRect/>
            </a:stretch>
          </a:blipFill>
        </p:spPr>
        <p:txBody>
          <a:bodyPr/>
          <a:lstStyle/>
          <a:p>
            <a:endParaRPr lang="it-IT"/>
          </a:p>
        </p:txBody>
      </p:sp>
      <p:sp>
        <p:nvSpPr>
          <p:cNvPr id="21" name="Freeform 21"/>
          <p:cNvSpPr/>
          <p:nvPr/>
        </p:nvSpPr>
        <p:spPr>
          <a:xfrm>
            <a:off x="-121072" y="8120082"/>
            <a:ext cx="2132487" cy="2244723"/>
          </a:xfrm>
          <a:custGeom>
            <a:avLst/>
            <a:gdLst/>
            <a:ahLst/>
            <a:cxnLst/>
            <a:rect l="l" t="t" r="r" b="b"/>
            <a:pathLst>
              <a:path w="2132487" h="2244723">
                <a:moveTo>
                  <a:pt x="0" y="0"/>
                </a:moveTo>
                <a:lnTo>
                  <a:pt x="2132488" y="0"/>
                </a:lnTo>
                <a:lnTo>
                  <a:pt x="2132488" y="2244723"/>
                </a:lnTo>
                <a:lnTo>
                  <a:pt x="0" y="2244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2" name="Freeform 22"/>
          <p:cNvSpPr/>
          <p:nvPr/>
        </p:nvSpPr>
        <p:spPr>
          <a:xfrm>
            <a:off x="1170014" y="8120082"/>
            <a:ext cx="1869523" cy="2276436"/>
          </a:xfrm>
          <a:custGeom>
            <a:avLst/>
            <a:gdLst/>
            <a:ahLst/>
            <a:cxnLst/>
            <a:rect l="l" t="t" r="r" b="b"/>
            <a:pathLst>
              <a:path w="1869523" h="2276436">
                <a:moveTo>
                  <a:pt x="0" y="0"/>
                </a:moveTo>
                <a:lnTo>
                  <a:pt x="1869523" y="0"/>
                </a:lnTo>
                <a:lnTo>
                  <a:pt x="1869523" y="2276436"/>
                </a:lnTo>
                <a:lnTo>
                  <a:pt x="0" y="22764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3" name="Freeform 23"/>
          <p:cNvSpPr/>
          <p:nvPr/>
        </p:nvSpPr>
        <p:spPr>
          <a:xfrm flipV="1">
            <a:off x="3259781" y="8751763"/>
            <a:ext cx="2695460" cy="1310668"/>
          </a:xfrm>
          <a:custGeom>
            <a:avLst/>
            <a:gdLst/>
            <a:ahLst/>
            <a:cxnLst/>
            <a:rect l="l" t="t" r="r" b="b"/>
            <a:pathLst>
              <a:path w="2695460" h="1310668">
                <a:moveTo>
                  <a:pt x="0" y="1310667"/>
                </a:moveTo>
                <a:lnTo>
                  <a:pt x="2695460" y="1310667"/>
                </a:lnTo>
                <a:lnTo>
                  <a:pt x="2695460" y="0"/>
                </a:lnTo>
                <a:lnTo>
                  <a:pt x="0" y="0"/>
                </a:lnTo>
                <a:lnTo>
                  <a:pt x="0" y="131066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11</a:t>
            </a:r>
          </a:p>
        </p:txBody>
      </p:sp>
      <p:sp>
        <p:nvSpPr>
          <p:cNvPr id="26" name="TextBox 26"/>
          <p:cNvSpPr txBox="1"/>
          <p:nvPr/>
        </p:nvSpPr>
        <p:spPr>
          <a:xfrm>
            <a:off x="2104776" y="5076864"/>
            <a:ext cx="7700931"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 L'AC in parrocchia:</a:t>
            </a:r>
          </a:p>
        </p:txBody>
      </p:sp>
      <p:sp>
        <p:nvSpPr>
          <p:cNvPr id="27" name="TextBox 27"/>
          <p:cNvSpPr txBox="1"/>
          <p:nvPr/>
        </p:nvSpPr>
        <p:spPr>
          <a:xfrm>
            <a:off x="11186340" y="1114425"/>
            <a:ext cx="6321434"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A. Contribuisce ad eseguire quanto stabilito</a:t>
            </a:r>
          </a:p>
        </p:txBody>
      </p:sp>
      <p:sp>
        <p:nvSpPr>
          <p:cNvPr id="28" name="TextBox 28"/>
          <p:cNvSpPr txBox="1"/>
          <p:nvPr/>
        </p:nvSpPr>
        <p:spPr>
          <a:xfrm>
            <a:off x="10919857" y="3232185"/>
            <a:ext cx="6854400"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B. Collabora alla ideazione ed alla realizzazione della pastorale</a:t>
            </a:r>
          </a:p>
        </p:txBody>
      </p:sp>
      <p:sp>
        <p:nvSpPr>
          <p:cNvPr id="29" name="TextBox 29"/>
          <p:cNvSpPr txBox="1"/>
          <p:nvPr/>
        </p:nvSpPr>
        <p:spPr>
          <a:xfrm>
            <a:off x="11079609" y="5539528"/>
            <a:ext cx="6384931"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C. Ha proprie iniziative e segue obiettivi particolari</a:t>
            </a:r>
          </a:p>
        </p:txBody>
      </p:sp>
      <p:sp>
        <p:nvSpPr>
          <p:cNvPr id="30" name="TextBox 30"/>
          <p:cNvSpPr txBox="1"/>
          <p:nvPr/>
        </p:nvSpPr>
        <p:spPr>
          <a:xfrm>
            <a:off x="11079609" y="7885397"/>
            <a:ext cx="6661892"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D. Ha il compito della catechesi e della liturgia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11</a:t>
            </a:r>
          </a:p>
        </p:txBody>
      </p:sp>
      <p:sp>
        <p:nvSpPr>
          <p:cNvPr id="5" name="TextBox 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2104776" y="5076864"/>
            <a:ext cx="7700931" cy="1095297"/>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 L'AC in parrocchia:</a:t>
            </a:r>
          </a:p>
        </p:txBody>
      </p:sp>
      <p:grpSp>
        <p:nvGrpSpPr>
          <p:cNvPr id="7" name="Group 7"/>
          <p:cNvGrpSpPr/>
          <p:nvPr/>
        </p:nvGrpSpPr>
        <p:grpSpPr>
          <a:xfrm>
            <a:off x="10760106" y="1028700"/>
            <a:ext cx="7300898" cy="1553878"/>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186340" y="1114425"/>
            <a:ext cx="6321434"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A. Contribuisce ad eseguire quanto stabilito</a:t>
            </a:r>
          </a:p>
        </p:txBody>
      </p:sp>
      <p:grpSp>
        <p:nvGrpSpPr>
          <p:cNvPr id="12" name="Group 12"/>
          <p:cNvGrpSpPr/>
          <p:nvPr/>
        </p:nvGrpSpPr>
        <p:grpSpPr>
          <a:xfrm>
            <a:off x="10760106" y="3146460"/>
            <a:ext cx="7300898" cy="1553878"/>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0919857" y="3232185"/>
            <a:ext cx="6854400"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B. Collabora alla ideazione ed alla realizzazione della pastorale</a:t>
            </a:r>
          </a:p>
        </p:txBody>
      </p:sp>
      <p:grpSp>
        <p:nvGrpSpPr>
          <p:cNvPr id="17" name="Group 17"/>
          <p:cNvGrpSpPr/>
          <p:nvPr/>
        </p:nvGrpSpPr>
        <p:grpSpPr>
          <a:xfrm>
            <a:off x="10760106" y="5473066"/>
            <a:ext cx="7300898" cy="1553878"/>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079609" y="5539528"/>
            <a:ext cx="6384931"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C. Ha proprie iniziative e segue obiettivi particolari</a:t>
            </a:r>
          </a:p>
        </p:txBody>
      </p:sp>
      <p:grpSp>
        <p:nvGrpSpPr>
          <p:cNvPr id="22" name="Group 22"/>
          <p:cNvGrpSpPr/>
          <p:nvPr/>
        </p:nvGrpSpPr>
        <p:grpSpPr>
          <a:xfrm>
            <a:off x="10760106" y="7799672"/>
            <a:ext cx="7300898" cy="1553878"/>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079609" y="7885397"/>
            <a:ext cx="6661892" cy="1292655"/>
          </a:xfrm>
          <a:prstGeom prst="rect">
            <a:avLst/>
          </a:prstGeom>
        </p:spPr>
        <p:txBody>
          <a:bodyPr lIns="0" tIns="0" rIns="0" bIns="0" rtlCol="0" anchor="t">
            <a:spAutoFit/>
          </a:bodyPr>
          <a:lstStyle/>
          <a:p>
            <a:pPr algn="ctr">
              <a:lnSpc>
                <a:spcPts val="4933"/>
              </a:lnSpc>
            </a:pPr>
            <a:r>
              <a:rPr lang="en-US" sz="4933">
                <a:solidFill>
                  <a:srgbClr val="4B426F"/>
                </a:solidFill>
                <a:latin typeface="KG Primary Penmanship"/>
              </a:rPr>
              <a:t>D. Ha il compito della catechesi e della liturgia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65702" y="3295390"/>
            <a:ext cx="12216036" cy="5962910"/>
          </a:xfrm>
          <a:prstGeom prst="rect">
            <a:avLst/>
          </a:prstGeom>
        </p:spPr>
        <p:txBody>
          <a:bodyPr lIns="0" tIns="0" rIns="0" bIns="0" rtlCol="0" anchor="t">
            <a:spAutoFit/>
          </a:bodyPr>
          <a:lstStyle/>
          <a:p>
            <a:pPr>
              <a:lnSpc>
                <a:spcPts val="7835"/>
              </a:lnSpc>
              <a:spcBef>
                <a:spcPct val="0"/>
              </a:spcBef>
            </a:pPr>
            <a:r>
              <a:rPr lang="en-US" sz="7835">
                <a:solidFill>
                  <a:srgbClr val="0E0845"/>
                </a:solidFill>
                <a:latin typeface="KG Primary Penmanship"/>
              </a:rPr>
              <a:t>L’AC collabora in fraternità e reciproco servizio con le diverse associazioni, opere e gruppi di apostolato cattolico e partecipa insieme con essi ai comuni organismi di collegamento.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955241" y="7183353"/>
            <a:ext cx="4952564" cy="3095352"/>
          </a:xfrm>
          <a:custGeom>
            <a:avLst/>
            <a:gdLst/>
            <a:ahLst/>
            <a:cxnLst/>
            <a:rect l="l" t="t" r="r" b="b"/>
            <a:pathLst>
              <a:path w="4952564" h="3095352">
                <a:moveTo>
                  <a:pt x="0" y="0"/>
                </a:moveTo>
                <a:lnTo>
                  <a:pt x="4952564" y="0"/>
                </a:lnTo>
                <a:lnTo>
                  <a:pt x="4952564" y="3095352"/>
                </a:lnTo>
                <a:lnTo>
                  <a:pt x="0" y="3095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12</a:t>
            </a:r>
          </a:p>
        </p:txBody>
      </p:sp>
      <p:sp>
        <p:nvSpPr>
          <p:cNvPr id="23" name="TextBox 23"/>
          <p:cNvSpPr txBox="1"/>
          <p:nvPr/>
        </p:nvSpPr>
        <p:spPr>
          <a:xfrm>
            <a:off x="1752065" y="4315718"/>
            <a:ext cx="8406352" cy="2867635"/>
          </a:xfrm>
          <a:prstGeom prst="rect">
            <a:avLst/>
          </a:prstGeom>
        </p:spPr>
        <p:txBody>
          <a:bodyPr lIns="0" tIns="0" rIns="0" bIns="0" rtlCol="0" anchor="t">
            <a:spAutoFit/>
          </a:bodyPr>
          <a:lstStyle/>
          <a:p>
            <a:pPr algn="ctr">
              <a:lnSpc>
                <a:spcPts val="7209"/>
              </a:lnSpc>
            </a:pPr>
            <a:r>
              <a:rPr lang="en-US" sz="9012">
                <a:solidFill>
                  <a:srgbClr val="0E0845"/>
                </a:solidFill>
                <a:latin typeface="KG Primary Penmanship"/>
              </a:rPr>
              <a:t>Quanti soci siamo attualmente in parrocchia?</a:t>
            </a:r>
          </a:p>
        </p:txBody>
      </p:sp>
      <p:sp>
        <p:nvSpPr>
          <p:cNvPr id="24" name="TextBox 24"/>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92</a:t>
            </a:r>
          </a:p>
        </p:txBody>
      </p:sp>
      <p:sp>
        <p:nvSpPr>
          <p:cNvPr id="25" name="TextBox 2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81</a:t>
            </a:r>
          </a:p>
        </p:txBody>
      </p:sp>
      <p:sp>
        <p:nvSpPr>
          <p:cNvPr id="26" name="TextBox 26"/>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103</a:t>
            </a:r>
          </a:p>
        </p:txBody>
      </p:sp>
      <p:sp>
        <p:nvSpPr>
          <p:cNvPr id="27" name="TextBox 27"/>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144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12</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750189" y="4583970"/>
            <a:ext cx="8406352" cy="3466231"/>
          </a:xfrm>
          <a:prstGeom prst="rect">
            <a:avLst/>
          </a:prstGeom>
        </p:spPr>
        <p:txBody>
          <a:bodyPr lIns="0" tIns="0" rIns="0" bIns="0" rtlCol="0" anchor="t">
            <a:spAutoFit/>
          </a:bodyPr>
          <a:lstStyle/>
          <a:p>
            <a:pPr algn="ctr">
              <a:lnSpc>
                <a:spcPts val="9012"/>
              </a:lnSpc>
            </a:pPr>
            <a:r>
              <a:rPr lang="en-US" sz="9012">
                <a:solidFill>
                  <a:srgbClr val="0E0845"/>
                </a:solidFill>
                <a:latin typeface="KG Primary Penmanship"/>
              </a:rPr>
              <a:t>Quanti soci siamo attualmente in parrocchia?</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81</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103</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144</a:t>
            </a:r>
          </a:p>
        </p:txBody>
      </p:sp>
      <p:sp>
        <p:nvSpPr>
          <p:cNvPr id="26" name="TextBox 26"/>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92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96355" y="3565957"/>
            <a:ext cx="11982240" cy="4978448"/>
          </a:xfrm>
          <a:prstGeom prst="rect">
            <a:avLst/>
          </a:prstGeom>
        </p:spPr>
        <p:txBody>
          <a:bodyPr lIns="0" tIns="0" rIns="0" bIns="0" rtlCol="0" anchor="t">
            <a:spAutoFit/>
          </a:bodyPr>
          <a:lstStyle/>
          <a:p>
            <a:pPr>
              <a:lnSpc>
                <a:spcPts val="7835"/>
              </a:lnSpc>
            </a:pPr>
            <a:r>
              <a:rPr lang="en-US" sz="7835">
                <a:solidFill>
                  <a:srgbClr val="0E0845"/>
                </a:solidFill>
                <a:latin typeface="KG Primary Penmanship"/>
              </a:rPr>
              <a:t>Nell’anno 2023 siamo 92 soci così divisi:</a:t>
            </a:r>
          </a:p>
          <a:p>
            <a:pPr marL="1691608" lvl="1" indent="-845804">
              <a:lnSpc>
                <a:spcPts val="7835"/>
              </a:lnSpc>
              <a:buFont typeface="Arial"/>
              <a:buChar char="•"/>
            </a:pPr>
            <a:r>
              <a:rPr lang="en-US" sz="7835">
                <a:solidFill>
                  <a:srgbClr val="0E0845"/>
                </a:solidFill>
                <a:latin typeface="KG Primary Penmanship"/>
              </a:rPr>
              <a:t>41 ACR;</a:t>
            </a:r>
          </a:p>
          <a:p>
            <a:pPr marL="1691608" lvl="1" indent="-845804">
              <a:lnSpc>
                <a:spcPts val="7835"/>
              </a:lnSpc>
              <a:buFont typeface="Arial"/>
              <a:buChar char="•"/>
            </a:pPr>
            <a:r>
              <a:rPr lang="en-US" sz="7835">
                <a:solidFill>
                  <a:srgbClr val="0E0845"/>
                </a:solidFill>
                <a:latin typeface="KG Primary Penmanship"/>
              </a:rPr>
              <a:t>23 Giovani;</a:t>
            </a:r>
          </a:p>
          <a:p>
            <a:pPr marL="1691608" lvl="1" indent="-845804">
              <a:lnSpc>
                <a:spcPts val="7835"/>
              </a:lnSpc>
              <a:spcBef>
                <a:spcPct val="0"/>
              </a:spcBef>
              <a:buFont typeface="Arial"/>
              <a:buChar char="•"/>
            </a:pPr>
            <a:r>
              <a:rPr lang="en-US" sz="7835">
                <a:solidFill>
                  <a:srgbClr val="0E0845"/>
                </a:solidFill>
                <a:latin typeface="KG Primary Penmanship"/>
              </a:rPr>
              <a:t>28 Adulti.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028700" y="7650474"/>
            <a:ext cx="2749954" cy="2933284"/>
          </a:xfrm>
          <a:custGeom>
            <a:avLst/>
            <a:gdLst/>
            <a:ahLst/>
            <a:cxnLst/>
            <a:rect l="l" t="t" r="r" b="b"/>
            <a:pathLst>
              <a:path w="2749954" h="2933284">
                <a:moveTo>
                  <a:pt x="0" y="0"/>
                </a:moveTo>
                <a:lnTo>
                  <a:pt x="2749954" y="0"/>
                </a:lnTo>
                <a:lnTo>
                  <a:pt x="2749954" y="2933284"/>
                </a:lnTo>
                <a:lnTo>
                  <a:pt x="0" y="2933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13</a:t>
            </a:r>
          </a:p>
        </p:txBody>
      </p:sp>
      <p:sp>
        <p:nvSpPr>
          <p:cNvPr id="23" name="TextBox 23"/>
          <p:cNvSpPr txBox="1"/>
          <p:nvPr/>
        </p:nvSpPr>
        <p:spPr>
          <a:xfrm>
            <a:off x="11386875" y="1896903"/>
            <a:ext cx="6212856"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A. 4-14; 15-18; 19-30; 31-✞</a:t>
            </a:r>
          </a:p>
        </p:txBody>
      </p:sp>
      <p:sp>
        <p:nvSpPr>
          <p:cNvPr id="24" name="TextBox 24"/>
          <p:cNvSpPr txBox="1"/>
          <p:nvPr/>
        </p:nvSpPr>
        <p:spPr>
          <a:xfrm>
            <a:off x="11537372" y="3769583"/>
            <a:ext cx="5911862"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B. 2-14; 15-20; 21-25; 26-✞</a:t>
            </a:r>
          </a:p>
        </p:txBody>
      </p:sp>
      <p:sp>
        <p:nvSpPr>
          <p:cNvPr id="25" name="TextBox 25"/>
          <p:cNvSpPr txBox="1"/>
          <p:nvPr/>
        </p:nvSpPr>
        <p:spPr>
          <a:xfrm>
            <a:off x="11493156" y="5853254"/>
            <a:ext cx="5824063"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C. 0-7; 8-16; 17-30; 31-✞</a:t>
            </a:r>
          </a:p>
        </p:txBody>
      </p:sp>
      <p:sp>
        <p:nvSpPr>
          <p:cNvPr id="26" name="TextBox 26"/>
          <p:cNvSpPr txBox="1"/>
          <p:nvPr/>
        </p:nvSpPr>
        <p:spPr>
          <a:xfrm>
            <a:off x="11347438" y="8126724"/>
            <a:ext cx="6368132" cy="621665"/>
          </a:xfrm>
          <a:prstGeom prst="rect">
            <a:avLst/>
          </a:prstGeom>
        </p:spPr>
        <p:txBody>
          <a:bodyPr lIns="0" tIns="0" rIns="0" bIns="0" rtlCol="0" anchor="t">
            <a:spAutoFit/>
          </a:bodyPr>
          <a:lstStyle/>
          <a:p>
            <a:pPr algn="ctr">
              <a:lnSpc>
                <a:spcPts val="4599"/>
              </a:lnSpc>
            </a:pPr>
            <a:r>
              <a:rPr lang="en-US" sz="4599">
                <a:solidFill>
                  <a:srgbClr val="4B426F"/>
                </a:solidFill>
                <a:latin typeface="KG Primary Penmanship"/>
              </a:rPr>
              <a:t>D. 4-14; 15-18; 19-30; 31-35; 36-✞</a:t>
            </a:r>
          </a:p>
        </p:txBody>
      </p:sp>
      <p:sp>
        <p:nvSpPr>
          <p:cNvPr id="27" name="TextBox 27"/>
          <p:cNvSpPr txBox="1"/>
          <p:nvPr/>
        </p:nvSpPr>
        <p:spPr>
          <a:xfrm>
            <a:off x="2114301" y="4727484"/>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In quali fasce di età sono divisi i soci dell’AC parrocchiale?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3" name="TextBox 1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1902/1903</a:t>
            </a:r>
          </a:p>
        </p:txBody>
      </p:sp>
      <p:sp>
        <p:nvSpPr>
          <p:cNvPr id="14" name="TextBox 14"/>
          <p:cNvSpPr txBox="1"/>
          <p:nvPr/>
        </p:nvSpPr>
        <p:spPr>
          <a:xfrm>
            <a:off x="11619472" y="3838912"/>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1867/1868</a:t>
            </a:r>
          </a:p>
        </p:txBody>
      </p:sp>
      <p:grpSp>
        <p:nvGrpSpPr>
          <p:cNvPr id="15" name="Group 15"/>
          <p:cNvGrpSpPr/>
          <p:nvPr/>
        </p:nvGrpSpPr>
        <p:grpSpPr>
          <a:xfrm>
            <a:off x="11259639" y="5143500"/>
            <a:ext cx="5999661" cy="127693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59639" y="6753806"/>
            <a:ext cx="5999661" cy="127693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1989/1990</a:t>
            </a:r>
          </a:p>
        </p:txBody>
      </p:sp>
      <p:sp>
        <p:nvSpPr>
          <p:cNvPr id="24" name="TextBox 24"/>
          <p:cNvSpPr txBox="1"/>
          <p:nvPr/>
        </p:nvSpPr>
        <p:spPr>
          <a:xfrm>
            <a:off x="11619472" y="705860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1929/1930</a:t>
            </a:r>
          </a:p>
        </p:txBody>
      </p:sp>
      <p:sp>
        <p:nvSpPr>
          <p:cNvPr id="25" name="TextBox 25"/>
          <p:cNvSpPr txBox="1"/>
          <p:nvPr/>
        </p:nvSpPr>
        <p:spPr>
          <a:xfrm>
            <a:off x="1777232" y="4946211"/>
            <a:ext cx="8356019" cy="2492711"/>
          </a:xfrm>
          <a:prstGeom prst="rect">
            <a:avLst/>
          </a:prstGeom>
        </p:spPr>
        <p:txBody>
          <a:bodyPr lIns="0" tIns="0" rIns="0" bIns="0" rtlCol="0" anchor="t">
            <a:spAutoFit/>
          </a:bodyPr>
          <a:lstStyle/>
          <a:p>
            <a:pPr algn="ctr">
              <a:lnSpc>
                <a:spcPts val="9622"/>
              </a:lnSpc>
            </a:pPr>
            <a:r>
              <a:rPr lang="en-US" sz="9622">
                <a:solidFill>
                  <a:srgbClr val="0E0845"/>
                </a:solidFill>
                <a:latin typeface="KG Primary Penmanship"/>
              </a:rPr>
              <a:t>In che anno è stata fondata l’AC?</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13</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386875" y="1896903"/>
            <a:ext cx="6212856"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A. 4-14; 15-18; 19-30; 31-✞</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537372" y="3769583"/>
            <a:ext cx="5911862"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B. 2-14; 15-20; 21-25; 26-✞</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53254"/>
            <a:ext cx="5824063" cy="657860"/>
          </a:xfrm>
          <a:prstGeom prst="rect">
            <a:avLst/>
          </a:prstGeom>
        </p:spPr>
        <p:txBody>
          <a:bodyPr lIns="0" tIns="0" rIns="0" bIns="0" rtlCol="0" anchor="t">
            <a:spAutoFit/>
          </a:bodyPr>
          <a:lstStyle/>
          <a:p>
            <a:pPr algn="ctr">
              <a:lnSpc>
                <a:spcPts val="4899"/>
              </a:lnSpc>
            </a:pPr>
            <a:r>
              <a:rPr lang="en-US" sz="4899">
                <a:solidFill>
                  <a:srgbClr val="4B426F"/>
                </a:solidFill>
                <a:latin typeface="KG Primary Penmanship"/>
              </a:rPr>
              <a:t>C. 0-7; 8-16; 17-30; 31-✞</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347438" y="8126724"/>
            <a:ext cx="6368132" cy="621665"/>
          </a:xfrm>
          <a:prstGeom prst="rect">
            <a:avLst/>
          </a:prstGeom>
        </p:spPr>
        <p:txBody>
          <a:bodyPr lIns="0" tIns="0" rIns="0" bIns="0" rtlCol="0" anchor="t">
            <a:spAutoFit/>
          </a:bodyPr>
          <a:lstStyle/>
          <a:p>
            <a:pPr algn="ctr">
              <a:lnSpc>
                <a:spcPts val="4599"/>
              </a:lnSpc>
            </a:pPr>
            <a:r>
              <a:rPr lang="en-US" sz="4599">
                <a:solidFill>
                  <a:srgbClr val="4B426F"/>
                </a:solidFill>
                <a:latin typeface="KG Primary Penmanship"/>
              </a:rPr>
              <a:t>D. 4-14; 15-18; 19-30; 31-35; 36-✞</a:t>
            </a:r>
          </a:p>
        </p:txBody>
      </p:sp>
      <p:sp>
        <p:nvSpPr>
          <p:cNvPr id="26" name="TextBox 26"/>
          <p:cNvSpPr txBox="1"/>
          <p:nvPr/>
        </p:nvSpPr>
        <p:spPr>
          <a:xfrm>
            <a:off x="2114301" y="4727484"/>
            <a:ext cx="7700931"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In quali fasce di età sono divisi i soci dell’AC parrocchiale?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444255" y="3236419"/>
            <a:ext cx="12286441" cy="6280002"/>
          </a:xfrm>
          <a:prstGeom prst="rect">
            <a:avLst/>
          </a:prstGeom>
        </p:spPr>
        <p:txBody>
          <a:bodyPr lIns="0" tIns="0" rIns="0" bIns="0" rtlCol="0" anchor="t">
            <a:spAutoFit/>
          </a:bodyPr>
          <a:lstStyle/>
          <a:p>
            <a:pPr>
              <a:lnSpc>
                <a:spcPts val="4965"/>
              </a:lnSpc>
            </a:pPr>
            <a:r>
              <a:rPr lang="en-US" sz="4965">
                <a:solidFill>
                  <a:srgbClr val="0E0845"/>
                </a:solidFill>
                <a:latin typeface="KG Primary Penmanship"/>
              </a:rPr>
              <a:t>L’Azione Cattolica Italiana è un’associazione di laici costituita da ragazzi, giovani e adulti:</a:t>
            </a:r>
          </a:p>
          <a:p>
            <a:pPr marL="1072154" lvl="1" indent="-536077">
              <a:lnSpc>
                <a:spcPts val="4965"/>
              </a:lnSpc>
              <a:buFont typeface="Arial"/>
              <a:buChar char="•"/>
            </a:pPr>
            <a:r>
              <a:rPr lang="en-US" sz="4965">
                <a:solidFill>
                  <a:srgbClr val="0E0845"/>
                </a:solidFill>
                <a:latin typeface="KG Primary Penmanship"/>
              </a:rPr>
              <a:t>gli adulti sono uomini e donne a partire dai 30 anni di età;</a:t>
            </a:r>
          </a:p>
          <a:p>
            <a:pPr marL="1072154" lvl="1" indent="-536077">
              <a:lnSpc>
                <a:spcPts val="4965"/>
              </a:lnSpc>
              <a:buFont typeface="Arial"/>
              <a:buChar char="•"/>
            </a:pPr>
            <a:r>
              <a:rPr lang="en-US" sz="4965">
                <a:solidFill>
                  <a:srgbClr val="0E0845"/>
                </a:solidFill>
                <a:latin typeface="KG Primary Penmanship"/>
              </a:rPr>
              <a:t>dai 4 ai 14 anni, con percorsi adatti a ciascuna fascia di età, bambini e ragazzi si incontrano settimanalmente in gruppo;</a:t>
            </a:r>
          </a:p>
          <a:p>
            <a:pPr marL="1072154" lvl="1" indent="-536077">
              <a:lnSpc>
                <a:spcPts val="4965"/>
              </a:lnSpc>
              <a:spcBef>
                <a:spcPct val="0"/>
              </a:spcBef>
              <a:buFont typeface="Arial"/>
              <a:buChar char="•"/>
            </a:pPr>
            <a:r>
              <a:rPr lang="en-US" sz="4965">
                <a:solidFill>
                  <a:srgbClr val="0E0845"/>
                </a:solidFill>
                <a:latin typeface="KG Primary Penmanship"/>
              </a:rPr>
              <a:t>Il Settore giovani struttura i propri cammini per i giovanissimi dai 15 ai 18 anni e per i giovani dai 19 ai 30 anni.</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14</a:t>
            </a:r>
          </a:p>
        </p:txBody>
      </p:sp>
      <p:sp>
        <p:nvSpPr>
          <p:cNvPr id="22" name="TextBox 22"/>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4</a:t>
            </a:r>
          </a:p>
        </p:txBody>
      </p:sp>
      <p:sp>
        <p:nvSpPr>
          <p:cNvPr id="23" name="TextBox 23"/>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6</a:t>
            </a:r>
          </a:p>
        </p:txBody>
      </p:sp>
      <p:sp>
        <p:nvSpPr>
          <p:cNvPr id="24" name="TextBox 24"/>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a:t>
            </a:r>
          </a:p>
        </p:txBody>
      </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3</a:t>
            </a:r>
          </a:p>
        </p:txBody>
      </p:sp>
      <p:sp>
        <p:nvSpPr>
          <p:cNvPr id="26" name="Freeform 26"/>
          <p:cNvSpPr/>
          <p:nvPr/>
        </p:nvSpPr>
        <p:spPr>
          <a:xfrm>
            <a:off x="62705" y="5796421"/>
            <a:ext cx="4357336" cy="4544810"/>
          </a:xfrm>
          <a:custGeom>
            <a:avLst/>
            <a:gdLst/>
            <a:ahLst/>
            <a:cxnLst/>
            <a:rect l="l" t="t" r="r" b="b"/>
            <a:pathLst>
              <a:path w="4357336" h="4544810">
                <a:moveTo>
                  <a:pt x="0" y="0"/>
                </a:moveTo>
                <a:lnTo>
                  <a:pt x="4357336" y="0"/>
                </a:lnTo>
                <a:lnTo>
                  <a:pt x="4357336" y="4544810"/>
                </a:lnTo>
                <a:lnTo>
                  <a:pt x="0" y="4544810"/>
                </a:lnTo>
                <a:lnTo>
                  <a:pt x="0" y="0"/>
                </a:lnTo>
                <a:close/>
              </a:path>
            </a:pathLst>
          </a:custGeom>
          <a:blipFill>
            <a:blip r:embed="rId5"/>
            <a:stretch>
              <a:fillRect/>
            </a:stretch>
          </a:blipFill>
        </p:spPr>
        <p:txBody>
          <a:bodyPr/>
          <a:lstStyle/>
          <a:p>
            <a:endParaRPr lang="it-IT"/>
          </a:p>
        </p:txBody>
      </p:sp>
      <p:sp>
        <p:nvSpPr>
          <p:cNvPr id="27" name="TextBox 27"/>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anni dura il </a:t>
            </a:r>
          </a:p>
          <a:p>
            <a:pPr algn="ctr">
              <a:lnSpc>
                <a:spcPts val="8255"/>
              </a:lnSpc>
            </a:pPr>
            <a:r>
              <a:rPr lang="en-US" sz="8255">
                <a:solidFill>
                  <a:srgbClr val="0E0845"/>
                </a:solidFill>
                <a:latin typeface="KG Primary Penmanship"/>
              </a:rPr>
              <a:t>mandato di un Consiglio Parrocchiale?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14</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4</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6</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3</a:t>
            </a:r>
          </a:p>
        </p:txBody>
      </p:sp>
      <p:sp>
        <p:nvSpPr>
          <p:cNvPr id="26" name="TextBox 26"/>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anni dura il </a:t>
            </a:r>
          </a:p>
          <a:p>
            <a:pPr algn="ctr">
              <a:lnSpc>
                <a:spcPts val="8255"/>
              </a:lnSpc>
            </a:pPr>
            <a:r>
              <a:rPr lang="en-US" sz="8255">
                <a:solidFill>
                  <a:srgbClr val="0E0845"/>
                </a:solidFill>
                <a:latin typeface="KG Primary Penmanship"/>
              </a:rPr>
              <a:t>mandato di un Consiglio Parrocchiale?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498406" y="2980629"/>
            <a:ext cx="12339407" cy="6451412"/>
          </a:xfrm>
          <a:prstGeom prst="rect">
            <a:avLst/>
          </a:prstGeom>
        </p:spPr>
        <p:txBody>
          <a:bodyPr lIns="0" tIns="0" rIns="0" bIns="0" rtlCol="0" anchor="t">
            <a:spAutoFit/>
          </a:bodyPr>
          <a:lstStyle/>
          <a:p>
            <a:pPr>
              <a:lnSpc>
                <a:spcPts val="3402"/>
              </a:lnSpc>
            </a:pPr>
            <a:r>
              <a:rPr lang="en-US" sz="3402">
                <a:solidFill>
                  <a:srgbClr val="0E0845"/>
                </a:solidFill>
                <a:latin typeface="KG Primary Penmanship"/>
              </a:rPr>
              <a:t>Gli incarichi direttivi hanno la durata di un triennio e possono essere rinnovati consecutivamente solo per un secondo triennio.</a:t>
            </a:r>
          </a:p>
          <a:p>
            <a:pPr>
              <a:lnSpc>
                <a:spcPts val="3402"/>
              </a:lnSpc>
            </a:pPr>
            <a:r>
              <a:rPr lang="en-US" sz="3402">
                <a:solidFill>
                  <a:srgbClr val="0E0845"/>
                </a:solidFill>
                <a:latin typeface="KG Primary Penmanship"/>
              </a:rPr>
              <a:t>Se gli itinerari formativi, entro cui l’associazione persegue le sue finalità, sono unificati dal Vangelo letto nella Chiesa, la liturgia diventa il cardine attorno al quale l’associazione vive e opera. La scansione triennale riprende la ciclicità degli anni liturgici. Ciò è ancora più evidente in Sentieri di Speranza, un testo che costituisce l’impalcatura dei nostri cammini formativi, dove è chiaramente evidenziato come gli itinerari siano scanditi dal Vangelo che la Chiesa legge nelle Domeniche dell’anno liturgico A B e C. Il brano dell’anno è tratto sempre dal Vangelo che la Chiesa legge in quell’anno liturgico (secondo Matteo, Marco o Luca). </a:t>
            </a:r>
          </a:p>
          <a:p>
            <a:pPr>
              <a:lnSpc>
                <a:spcPts val="3402"/>
              </a:lnSpc>
              <a:spcBef>
                <a:spcPct val="0"/>
              </a:spcBef>
            </a:pPr>
            <a:r>
              <a:rPr lang="en-US" sz="3402">
                <a:solidFill>
                  <a:srgbClr val="0E0845"/>
                </a:solidFill>
                <a:latin typeface="KG Primary Penmanship"/>
              </a:rPr>
              <a:t>C’è poi una seconda motivazione: la scansione triennale garantisce un sano avvicendamento negli incarichi di responsabilità, tenendo conto del limite dei due mandati consecutivi, ma costituisce anche un tempo congruo per avviare processi, sviluppare una progettualità, porsi obiettivi, programmare specifiche attenzioni e operare un’adeguata verifica.</a:t>
            </a:r>
          </a:p>
        </p:txBody>
      </p:sp>
      <p:sp>
        <p:nvSpPr>
          <p:cNvPr id="6" name="TextBox 6"/>
          <p:cNvSpPr txBox="1"/>
          <p:nvPr/>
        </p:nvSpPr>
        <p:spPr>
          <a:xfrm>
            <a:off x="2787817" y="219858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686194" y="56007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121140" y="6172200"/>
            <a:ext cx="2870073" cy="4114800"/>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15</a:t>
            </a:r>
          </a:p>
        </p:txBody>
      </p:sp>
      <p:sp>
        <p:nvSpPr>
          <p:cNvPr id="23" name="TextBox 23"/>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Quale di questi non è il compito del Consiglio Parrocchiale?</a:t>
            </a:r>
          </a:p>
        </p:txBody>
      </p:sp>
      <p:sp>
        <p:nvSpPr>
          <p:cNvPr id="24" name="TextBox 24"/>
          <p:cNvSpPr txBox="1"/>
          <p:nvPr/>
        </p:nvSpPr>
        <p:spPr>
          <a:xfrm>
            <a:off x="11590513" y="1613980"/>
            <a:ext cx="5766144" cy="1044575"/>
          </a:xfrm>
          <a:prstGeom prst="rect">
            <a:avLst/>
          </a:prstGeom>
        </p:spPr>
        <p:txBody>
          <a:bodyPr lIns="0" tIns="0" rIns="0" bIns="0" rtlCol="0" anchor="t">
            <a:spAutoFit/>
          </a:bodyPr>
          <a:lstStyle/>
          <a:p>
            <a:pPr algn="ctr">
              <a:lnSpc>
                <a:spcPts val="3999"/>
              </a:lnSpc>
            </a:pPr>
            <a:r>
              <a:rPr lang="en-US" sz="3999">
                <a:solidFill>
                  <a:srgbClr val="4B426F"/>
                </a:solidFill>
                <a:latin typeface="KG Primary Penmanship"/>
              </a:rPr>
              <a:t>A. Promuovere lo sviluppo della vita associativa</a:t>
            </a:r>
          </a:p>
        </p:txBody>
      </p:sp>
      <p:sp>
        <p:nvSpPr>
          <p:cNvPr id="25" name="TextBox 25"/>
          <p:cNvSpPr txBox="1"/>
          <p:nvPr/>
        </p:nvSpPr>
        <p:spPr>
          <a:xfrm>
            <a:off x="11311008" y="3615561"/>
            <a:ext cx="6440991" cy="1064956"/>
          </a:xfrm>
          <a:prstGeom prst="rect">
            <a:avLst/>
          </a:prstGeom>
        </p:spPr>
        <p:txBody>
          <a:bodyPr lIns="0" tIns="0" rIns="0" bIns="0" rtlCol="0" anchor="t">
            <a:spAutoFit/>
          </a:bodyPr>
          <a:lstStyle/>
          <a:p>
            <a:pPr algn="ctr">
              <a:lnSpc>
                <a:spcPts val="4050"/>
              </a:lnSpc>
            </a:pPr>
            <a:r>
              <a:rPr lang="en-US" sz="4050">
                <a:solidFill>
                  <a:srgbClr val="4B426F"/>
                </a:solidFill>
                <a:latin typeface="KG Primary Penmanship"/>
              </a:rPr>
              <a:t>B. Cura la programmazione e coordina l’attività associativa</a:t>
            </a:r>
          </a:p>
        </p:txBody>
      </p:sp>
      <p:sp>
        <p:nvSpPr>
          <p:cNvPr id="26" name="TextBox 26"/>
          <p:cNvSpPr txBox="1"/>
          <p:nvPr/>
        </p:nvSpPr>
        <p:spPr>
          <a:xfrm>
            <a:off x="11402082" y="5651954"/>
            <a:ext cx="6258843" cy="1041410"/>
          </a:xfrm>
          <a:prstGeom prst="rect">
            <a:avLst/>
          </a:prstGeom>
        </p:spPr>
        <p:txBody>
          <a:bodyPr lIns="0" tIns="0" rIns="0" bIns="0" rtlCol="0" anchor="t">
            <a:spAutoFit/>
          </a:bodyPr>
          <a:lstStyle/>
          <a:p>
            <a:pPr algn="ctr">
              <a:lnSpc>
                <a:spcPts val="3965"/>
              </a:lnSpc>
            </a:pPr>
            <a:r>
              <a:rPr lang="en-US" sz="3965">
                <a:solidFill>
                  <a:srgbClr val="4B426F"/>
                </a:solidFill>
                <a:latin typeface="KG Primary Penmanship"/>
              </a:rPr>
              <a:t>C. Nomina i formatori dei singoli gruppi di associati per archi di età</a:t>
            </a:r>
          </a:p>
        </p:txBody>
      </p:sp>
      <p:sp>
        <p:nvSpPr>
          <p:cNvPr id="27" name="TextBox 27"/>
          <p:cNvSpPr txBox="1"/>
          <p:nvPr/>
        </p:nvSpPr>
        <p:spPr>
          <a:xfrm>
            <a:off x="11119862" y="7910071"/>
            <a:ext cx="6823283" cy="964862"/>
          </a:xfrm>
          <a:prstGeom prst="rect">
            <a:avLst/>
          </a:prstGeom>
        </p:spPr>
        <p:txBody>
          <a:bodyPr lIns="0" tIns="0" rIns="0" bIns="0" rtlCol="0" anchor="t">
            <a:spAutoFit/>
          </a:bodyPr>
          <a:lstStyle/>
          <a:p>
            <a:pPr algn="ctr">
              <a:lnSpc>
                <a:spcPts val="3691"/>
              </a:lnSpc>
            </a:pPr>
            <a:r>
              <a:rPr lang="en-US" sz="3691">
                <a:solidFill>
                  <a:srgbClr val="4B426F"/>
                </a:solidFill>
                <a:latin typeface="KG Primary Penmanship"/>
              </a:rPr>
              <a:t>D. Occuparsi esclusivamente della prepa-razione di tutti gli eventi parrocchiali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15</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613980"/>
            <a:ext cx="5766144" cy="1044575"/>
          </a:xfrm>
          <a:prstGeom prst="rect">
            <a:avLst/>
          </a:prstGeom>
        </p:spPr>
        <p:txBody>
          <a:bodyPr lIns="0" tIns="0" rIns="0" bIns="0" rtlCol="0" anchor="t">
            <a:spAutoFit/>
          </a:bodyPr>
          <a:lstStyle/>
          <a:p>
            <a:pPr algn="ctr">
              <a:lnSpc>
                <a:spcPts val="3999"/>
              </a:lnSpc>
            </a:pPr>
            <a:r>
              <a:rPr lang="en-US" sz="3999">
                <a:solidFill>
                  <a:srgbClr val="4B426F"/>
                </a:solidFill>
                <a:latin typeface="KG Primary Penmanship"/>
              </a:rPr>
              <a:t>A. Promuovere lo sviluppo della vita associativa</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11008" y="3615561"/>
            <a:ext cx="6440991" cy="1064956"/>
          </a:xfrm>
          <a:prstGeom prst="rect">
            <a:avLst/>
          </a:prstGeom>
        </p:spPr>
        <p:txBody>
          <a:bodyPr lIns="0" tIns="0" rIns="0" bIns="0" rtlCol="0" anchor="t">
            <a:spAutoFit/>
          </a:bodyPr>
          <a:lstStyle/>
          <a:p>
            <a:pPr algn="ctr">
              <a:lnSpc>
                <a:spcPts val="4050"/>
              </a:lnSpc>
            </a:pPr>
            <a:r>
              <a:rPr lang="en-US" sz="4050">
                <a:solidFill>
                  <a:srgbClr val="4B426F"/>
                </a:solidFill>
                <a:latin typeface="KG Primary Penmanship"/>
              </a:rPr>
              <a:t>B. Cura la programmazione e coordina l’attività associativa</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02082" y="5651954"/>
            <a:ext cx="6258843" cy="1041410"/>
          </a:xfrm>
          <a:prstGeom prst="rect">
            <a:avLst/>
          </a:prstGeom>
        </p:spPr>
        <p:txBody>
          <a:bodyPr lIns="0" tIns="0" rIns="0" bIns="0" rtlCol="0" anchor="t">
            <a:spAutoFit/>
          </a:bodyPr>
          <a:lstStyle/>
          <a:p>
            <a:pPr algn="ctr">
              <a:lnSpc>
                <a:spcPts val="3965"/>
              </a:lnSpc>
            </a:pPr>
            <a:r>
              <a:rPr lang="en-US" sz="3965">
                <a:solidFill>
                  <a:srgbClr val="4B426F"/>
                </a:solidFill>
                <a:latin typeface="KG Primary Penmanship"/>
              </a:rPr>
              <a:t>C. Nomina i formatori dei singoli gruppi di associati per archi di età</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119862" y="7910071"/>
            <a:ext cx="6823283" cy="964862"/>
          </a:xfrm>
          <a:prstGeom prst="rect">
            <a:avLst/>
          </a:prstGeom>
        </p:spPr>
        <p:txBody>
          <a:bodyPr lIns="0" tIns="0" rIns="0" bIns="0" rtlCol="0" anchor="t">
            <a:spAutoFit/>
          </a:bodyPr>
          <a:lstStyle/>
          <a:p>
            <a:pPr algn="ctr">
              <a:lnSpc>
                <a:spcPts val="3691"/>
              </a:lnSpc>
            </a:pPr>
            <a:r>
              <a:rPr lang="en-US" sz="3691">
                <a:solidFill>
                  <a:srgbClr val="4B426F"/>
                </a:solidFill>
                <a:latin typeface="KG Primary Penmanship"/>
              </a:rPr>
              <a:t>D. Occuparsi esclusivamente della prepa-razione di tutti gli eventi parrocchiali</a:t>
            </a:r>
          </a:p>
        </p:txBody>
      </p:sp>
      <p:sp>
        <p:nvSpPr>
          <p:cNvPr id="26" name="TextBox 26"/>
          <p:cNvSpPr txBox="1"/>
          <p:nvPr/>
        </p:nvSpPr>
        <p:spPr>
          <a:xfrm>
            <a:off x="1830476" y="4479175"/>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Quale di questi non è il compito del Consiglio Parrocchiale?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620322" y="219858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98229" y="3520975"/>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951873" y="3274913"/>
            <a:ext cx="12911531" cy="6113386"/>
          </a:xfrm>
          <a:prstGeom prst="rect">
            <a:avLst/>
          </a:prstGeom>
        </p:spPr>
        <p:txBody>
          <a:bodyPr lIns="0" tIns="0" rIns="0" bIns="0" rtlCol="0" anchor="t">
            <a:spAutoFit/>
          </a:bodyPr>
          <a:lstStyle/>
          <a:p>
            <a:pPr marL="803890" lvl="1" indent="-401945">
              <a:lnSpc>
                <a:spcPts val="3723"/>
              </a:lnSpc>
              <a:buFont typeface="Arial"/>
              <a:buChar char="•"/>
            </a:pPr>
            <a:r>
              <a:rPr lang="en-US" sz="3723">
                <a:solidFill>
                  <a:srgbClr val="0E0845"/>
                </a:solidFill>
                <a:latin typeface="KG Primary Penmanship"/>
              </a:rPr>
              <a:t>Promuove lo sviluppo della vita associativa attraverso la partecipazione e la valorizzazione di ogni sua componente ai vari livelli, e ne garantisce l’unità.</a:t>
            </a:r>
          </a:p>
          <a:p>
            <a:pPr marL="803890" lvl="1" indent="-401945">
              <a:lnSpc>
                <a:spcPts val="3723"/>
              </a:lnSpc>
              <a:spcBef>
                <a:spcPct val="0"/>
              </a:spcBef>
              <a:buFont typeface="Arial"/>
              <a:buChar char="•"/>
            </a:pPr>
            <a:r>
              <a:rPr lang="en-US" sz="3723">
                <a:solidFill>
                  <a:srgbClr val="0E0845"/>
                </a:solidFill>
                <a:latin typeface="KG Primary Penmanship"/>
              </a:rPr>
              <a:t>Cura la programmazione organica e coordina l’attività associativa, in attuazione degli obiettivi e delle linee decise dalla assemblea e nel quadro degli indirizzi e delle decisioni assunte dalla presidenza diocesana e dal consiglio diocesano. </a:t>
            </a:r>
          </a:p>
          <a:p>
            <a:pPr marL="803890" lvl="1" indent="-401945">
              <a:lnSpc>
                <a:spcPts val="3723"/>
              </a:lnSpc>
              <a:spcBef>
                <a:spcPct val="0"/>
              </a:spcBef>
              <a:buFont typeface="Arial"/>
              <a:buChar char="•"/>
            </a:pPr>
            <a:r>
              <a:rPr lang="en-US" sz="3723">
                <a:solidFill>
                  <a:srgbClr val="0E0845"/>
                </a:solidFill>
                <a:latin typeface="KG Primary Penmanship"/>
              </a:rPr>
              <a:t>È responsabile di tutte le attività di formazione che riguardano gli aderenti.</a:t>
            </a:r>
          </a:p>
          <a:p>
            <a:pPr marL="803890" lvl="1" indent="-401945">
              <a:lnSpc>
                <a:spcPts val="3723"/>
              </a:lnSpc>
              <a:spcBef>
                <a:spcPct val="0"/>
              </a:spcBef>
              <a:buFont typeface="Arial"/>
              <a:buChar char="•"/>
            </a:pPr>
            <a:r>
              <a:rPr lang="en-US" sz="3723">
                <a:solidFill>
                  <a:srgbClr val="0E0845"/>
                </a:solidFill>
                <a:latin typeface="KG Primary Penmanship"/>
              </a:rPr>
              <a:t>Nomina i formatori dei singoli gruppi di associati per archi di età.</a:t>
            </a:r>
          </a:p>
          <a:p>
            <a:pPr marL="803890" lvl="1" indent="-401945">
              <a:lnSpc>
                <a:spcPts val="3723"/>
              </a:lnSpc>
              <a:spcBef>
                <a:spcPct val="0"/>
              </a:spcBef>
              <a:buFont typeface="Arial"/>
              <a:buChar char="•"/>
            </a:pPr>
            <a:r>
              <a:rPr lang="en-US" sz="3723">
                <a:solidFill>
                  <a:srgbClr val="0E0845"/>
                </a:solidFill>
                <a:latin typeface="KG Primary Penmanship"/>
              </a:rPr>
              <a:t>Assicura la stabile collaborazione dell’associazione con le strutture di partecipazione ecclesiale.</a:t>
            </a:r>
          </a:p>
          <a:p>
            <a:pPr marL="803890" lvl="1" indent="-401945">
              <a:lnSpc>
                <a:spcPts val="3723"/>
              </a:lnSpc>
              <a:spcBef>
                <a:spcPct val="0"/>
              </a:spcBef>
              <a:buFont typeface="Arial"/>
              <a:buChar char="•"/>
            </a:pPr>
            <a:r>
              <a:rPr lang="en-US" sz="3723">
                <a:solidFill>
                  <a:srgbClr val="0E0845"/>
                </a:solidFill>
                <a:latin typeface="KG Primary Penmanship"/>
              </a:rPr>
              <a:t>Contribuisce a costruire rapporti di comunione all’interno della comunità parrocchiale.</a:t>
            </a:r>
          </a:p>
          <a:p>
            <a:pPr marL="803890" lvl="1" indent="-401945">
              <a:lnSpc>
                <a:spcPts val="3723"/>
              </a:lnSpc>
              <a:spcBef>
                <a:spcPct val="0"/>
              </a:spcBef>
              <a:buFont typeface="Arial"/>
              <a:buChar char="•"/>
            </a:pPr>
            <a:r>
              <a:rPr lang="en-US" sz="3723">
                <a:solidFill>
                  <a:srgbClr val="0E0845"/>
                </a:solidFill>
                <a:latin typeface="KG Primary Penmanship"/>
              </a:rPr>
              <a:t>Redige annualmente il rendiconto economico e finanziario.</a:t>
            </a:r>
          </a:p>
        </p:txBody>
      </p:sp>
      <p:sp>
        <p:nvSpPr>
          <p:cNvPr id="8" name="TextBox 8"/>
          <p:cNvSpPr txBox="1"/>
          <p:nvPr/>
        </p:nvSpPr>
        <p:spPr>
          <a:xfrm>
            <a:off x="1362647" y="2826167"/>
            <a:ext cx="4036814" cy="539750"/>
          </a:xfrm>
          <a:prstGeom prst="rect">
            <a:avLst/>
          </a:prstGeom>
        </p:spPr>
        <p:txBody>
          <a:bodyPr lIns="0" tIns="0" rIns="0" bIns="0" rtlCol="0" anchor="t">
            <a:spAutoFit/>
          </a:bodyPr>
          <a:lstStyle/>
          <a:p>
            <a:pPr algn="ctr">
              <a:lnSpc>
                <a:spcPts val="3999"/>
              </a:lnSpc>
              <a:spcBef>
                <a:spcPct val="0"/>
              </a:spcBef>
            </a:pPr>
            <a:r>
              <a:rPr lang="en-US" sz="3999">
                <a:solidFill>
                  <a:srgbClr val="0E0845"/>
                </a:solidFill>
                <a:latin typeface="KG Primary Penmanship"/>
              </a:rPr>
              <a:t>Il consiglio parrocchiale: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589152" y="477210"/>
            <a:ext cx="7471497" cy="2188382"/>
            <a:chOff x="0" y="0"/>
            <a:chExt cx="2024286" cy="592908"/>
          </a:xfrm>
        </p:grpSpPr>
        <p:sp>
          <p:nvSpPr>
            <p:cNvPr id="5" name="Freeform 5"/>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6" name="Freeform 6"/>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7" name="Freeform 7"/>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8" name="Group 8"/>
          <p:cNvGrpSpPr/>
          <p:nvPr/>
        </p:nvGrpSpPr>
        <p:grpSpPr>
          <a:xfrm>
            <a:off x="10589152" y="2955118"/>
            <a:ext cx="7471497" cy="2188382"/>
            <a:chOff x="0" y="0"/>
            <a:chExt cx="2024286" cy="592908"/>
          </a:xfrm>
        </p:grpSpPr>
        <p:sp>
          <p:nvSpPr>
            <p:cNvPr id="9" name="Freeform 9"/>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0" name="Freeform 10"/>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1" name="Freeform 11"/>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12" name="Group 12"/>
          <p:cNvGrpSpPr/>
          <p:nvPr/>
        </p:nvGrpSpPr>
        <p:grpSpPr>
          <a:xfrm>
            <a:off x="10589152" y="5429250"/>
            <a:ext cx="7471497" cy="2188382"/>
            <a:chOff x="0" y="0"/>
            <a:chExt cx="2024286" cy="592908"/>
          </a:xfrm>
        </p:grpSpPr>
        <p:sp>
          <p:nvSpPr>
            <p:cNvPr id="13" name="Freeform 1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4" name="Freeform 1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5" name="Freeform 1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grpSp>
        <p:nvGrpSpPr>
          <p:cNvPr id="16" name="Group 16"/>
          <p:cNvGrpSpPr/>
          <p:nvPr/>
        </p:nvGrpSpPr>
        <p:grpSpPr>
          <a:xfrm>
            <a:off x="10589152" y="7903382"/>
            <a:ext cx="7471497" cy="2188382"/>
            <a:chOff x="0" y="0"/>
            <a:chExt cx="2024286" cy="592908"/>
          </a:xfrm>
        </p:grpSpPr>
        <p:sp>
          <p:nvSpPr>
            <p:cNvPr id="17" name="Freeform 17"/>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8" name="Freeform 18"/>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9" name="Freeform 19"/>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0" name="Freeform 20"/>
          <p:cNvSpPr/>
          <p:nvPr/>
        </p:nvSpPr>
        <p:spPr>
          <a:xfrm>
            <a:off x="374150" y="6523441"/>
            <a:ext cx="3707883" cy="3913333"/>
          </a:xfrm>
          <a:custGeom>
            <a:avLst/>
            <a:gdLst/>
            <a:ahLst/>
            <a:cxnLst/>
            <a:rect l="l" t="t" r="r" b="b"/>
            <a:pathLst>
              <a:path w="3707883" h="3913333">
                <a:moveTo>
                  <a:pt x="0" y="0"/>
                </a:moveTo>
                <a:lnTo>
                  <a:pt x="3707883" y="0"/>
                </a:lnTo>
                <a:lnTo>
                  <a:pt x="3707883" y="3913333"/>
                </a:lnTo>
                <a:lnTo>
                  <a:pt x="0" y="3913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16</a:t>
            </a:r>
          </a:p>
        </p:txBody>
      </p:sp>
      <p:sp>
        <p:nvSpPr>
          <p:cNvPr id="23" name="TextBox 23"/>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è composto il Consiglio Parrocchiale di AC?</a:t>
            </a:r>
          </a:p>
        </p:txBody>
      </p:sp>
      <p:sp>
        <p:nvSpPr>
          <p:cNvPr id="24" name="TextBox 24"/>
          <p:cNvSpPr txBox="1"/>
          <p:nvPr/>
        </p:nvSpPr>
        <p:spPr>
          <a:xfrm>
            <a:off x="10589152" y="53436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A. Presidente parrocchiale, da due vice-presidenti (un adulto e un giovane), dal responsabile dell’Acr, dai consiglieri parrocchiali eletti, .</a:t>
            </a:r>
          </a:p>
        </p:txBody>
      </p:sp>
      <p:sp>
        <p:nvSpPr>
          <p:cNvPr id="25" name="TextBox 25"/>
          <p:cNvSpPr txBox="1"/>
          <p:nvPr/>
        </p:nvSpPr>
        <p:spPr>
          <a:xfrm>
            <a:off x="10589152" y="3240868"/>
            <a:ext cx="7272137" cy="14059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B. Presidente parrocchiale, da un giovane, </a:t>
            </a:r>
          </a:p>
          <a:p>
            <a:pPr algn="ctr">
              <a:lnSpc>
                <a:spcPts val="3603"/>
              </a:lnSpc>
            </a:pPr>
            <a:r>
              <a:rPr lang="en-US" sz="3603">
                <a:solidFill>
                  <a:srgbClr val="4B426F"/>
                </a:solidFill>
                <a:latin typeface="KG Primary Penmanship"/>
              </a:rPr>
              <a:t>da un ragazzo dell’ACR, dal segretario e dall’amministratore, il vice-presidente.</a:t>
            </a:r>
          </a:p>
        </p:txBody>
      </p:sp>
      <p:sp>
        <p:nvSpPr>
          <p:cNvPr id="26" name="TextBox 26"/>
          <p:cNvSpPr txBox="1"/>
          <p:nvPr/>
        </p:nvSpPr>
        <p:spPr>
          <a:xfrm>
            <a:off x="10589152" y="548640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C. Presidente parrocchiale, da un adulto,</a:t>
            </a:r>
          </a:p>
          <a:p>
            <a:pPr algn="ctr">
              <a:lnSpc>
                <a:spcPts val="3603"/>
              </a:lnSpc>
            </a:pPr>
            <a:r>
              <a:rPr lang="en-US" sz="3603">
                <a:solidFill>
                  <a:srgbClr val="4B426F"/>
                </a:solidFill>
                <a:latin typeface="KG Primary Penmanship"/>
              </a:rPr>
              <a:t>da un giovane, da un ragazzo dell’ACR, dal segretario e dall’amministratore, il vice-presidente.</a:t>
            </a:r>
          </a:p>
        </p:txBody>
      </p:sp>
      <p:sp>
        <p:nvSpPr>
          <p:cNvPr id="27" name="TextBox 27"/>
          <p:cNvSpPr txBox="1"/>
          <p:nvPr/>
        </p:nvSpPr>
        <p:spPr>
          <a:xfrm>
            <a:off x="10589152" y="7960532"/>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D. Presidente parrocchiale, un presidente più piccolo per l’ACR, dal segretario e dall’amministratore, due vice-presidenti (unitario e per ACR).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16</a:t>
            </a:r>
          </a:p>
        </p:txBody>
      </p:sp>
      <p:sp>
        <p:nvSpPr>
          <p:cNvPr id="6" name="TextBox 6"/>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Da chi è composto il Consiglio Parrocchiale di AC?</a:t>
            </a:r>
          </a:p>
        </p:txBody>
      </p:sp>
      <p:grpSp>
        <p:nvGrpSpPr>
          <p:cNvPr id="7" name="Group 7"/>
          <p:cNvGrpSpPr/>
          <p:nvPr/>
        </p:nvGrpSpPr>
        <p:grpSpPr>
          <a:xfrm>
            <a:off x="10589152" y="477210"/>
            <a:ext cx="7471497" cy="2188382"/>
            <a:chOff x="0" y="0"/>
            <a:chExt cx="2024286" cy="592908"/>
          </a:xfrm>
        </p:grpSpPr>
        <p:sp>
          <p:nvSpPr>
            <p:cNvPr id="8" name="Freeform 8"/>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9" name="Freeform 9"/>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CC99"/>
            </a:solidFill>
          </p:spPr>
          <p:txBody>
            <a:bodyPr/>
            <a:lstStyle/>
            <a:p>
              <a:endParaRPr lang="it-IT"/>
            </a:p>
          </p:txBody>
        </p:sp>
        <p:sp>
          <p:nvSpPr>
            <p:cNvPr id="10" name="Freeform 10"/>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11" name="TextBox 11"/>
          <p:cNvSpPr txBox="1"/>
          <p:nvPr/>
        </p:nvSpPr>
        <p:spPr>
          <a:xfrm>
            <a:off x="10589152" y="53436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A. Presidente parrocchiale, da due vice-presidenti (un adulto e un giovane), dal responsabile dell’Acr, dai consiglieri parrocchiali eletti, .</a:t>
            </a:r>
          </a:p>
        </p:txBody>
      </p:sp>
      <p:grpSp>
        <p:nvGrpSpPr>
          <p:cNvPr id="12" name="Group 12"/>
          <p:cNvGrpSpPr/>
          <p:nvPr/>
        </p:nvGrpSpPr>
        <p:grpSpPr>
          <a:xfrm>
            <a:off x="10589152" y="2955118"/>
            <a:ext cx="7471497" cy="2188382"/>
            <a:chOff x="0" y="0"/>
            <a:chExt cx="2024286" cy="592908"/>
          </a:xfrm>
        </p:grpSpPr>
        <p:sp>
          <p:nvSpPr>
            <p:cNvPr id="13" name="Freeform 1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4" name="Freeform 1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15" name="Freeform 1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16" name="TextBox 16"/>
          <p:cNvSpPr txBox="1"/>
          <p:nvPr/>
        </p:nvSpPr>
        <p:spPr>
          <a:xfrm>
            <a:off x="10589152" y="3240868"/>
            <a:ext cx="7272137" cy="14059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B. Presidente parrocchiale, da un giovane, </a:t>
            </a:r>
          </a:p>
          <a:p>
            <a:pPr algn="ctr">
              <a:lnSpc>
                <a:spcPts val="3603"/>
              </a:lnSpc>
            </a:pPr>
            <a:r>
              <a:rPr lang="en-US" sz="3603">
                <a:solidFill>
                  <a:srgbClr val="4B426F"/>
                </a:solidFill>
                <a:latin typeface="KG Primary Penmanship"/>
              </a:rPr>
              <a:t>da un ragazzo dell’ACR, dal segretario e dall’amministratore, il vice-presidente.</a:t>
            </a:r>
          </a:p>
        </p:txBody>
      </p:sp>
      <p:grpSp>
        <p:nvGrpSpPr>
          <p:cNvPr id="17" name="Group 17"/>
          <p:cNvGrpSpPr/>
          <p:nvPr/>
        </p:nvGrpSpPr>
        <p:grpSpPr>
          <a:xfrm>
            <a:off x="10589152" y="5429250"/>
            <a:ext cx="7471497" cy="2188382"/>
            <a:chOff x="0" y="0"/>
            <a:chExt cx="2024286" cy="592908"/>
          </a:xfrm>
        </p:grpSpPr>
        <p:sp>
          <p:nvSpPr>
            <p:cNvPr id="18" name="Freeform 18"/>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19" name="Freeform 19"/>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20" name="Freeform 20"/>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1" name="TextBox 21"/>
          <p:cNvSpPr txBox="1"/>
          <p:nvPr/>
        </p:nvSpPr>
        <p:spPr>
          <a:xfrm>
            <a:off x="10589152" y="5486400"/>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C. Presidente parrocchiale, da un adulto,</a:t>
            </a:r>
          </a:p>
          <a:p>
            <a:pPr algn="ctr">
              <a:lnSpc>
                <a:spcPts val="3603"/>
              </a:lnSpc>
            </a:pPr>
            <a:r>
              <a:rPr lang="en-US" sz="3603">
                <a:solidFill>
                  <a:srgbClr val="4B426F"/>
                </a:solidFill>
                <a:latin typeface="KG Primary Penmanship"/>
              </a:rPr>
              <a:t>da un giovane, da un ragazzo dell’ACR, dal segretario e dall’amministratore, il vice-presidente.</a:t>
            </a:r>
          </a:p>
        </p:txBody>
      </p:sp>
      <p:grpSp>
        <p:nvGrpSpPr>
          <p:cNvPr id="22" name="Group 22"/>
          <p:cNvGrpSpPr/>
          <p:nvPr/>
        </p:nvGrpSpPr>
        <p:grpSpPr>
          <a:xfrm>
            <a:off x="10589152" y="7903382"/>
            <a:ext cx="7471497" cy="2188382"/>
            <a:chOff x="0" y="0"/>
            <a:chExt cx="2024286" cy="592908"/>
          </a:xfrm>
        </p:grpSpPr>
        <p:sp>
          <p:nvSpPr>
            <p:cNvPr id="23" name="Freeform 23"/>
            <p:cNvSpPr/>
            <p:nvPr/>
          </p:nvSpPr>
          <p:spPr>
            <a:xfrm>
              <a:off x="92710" y="106680"/>
              <a:ext cx="1920146" cy="473528"/>
            </a:xfrm>
            <a:custGeom>
              <a:avLst/>
              <a:gdLst/>
              <a:ahLst/>
              <a:cxnLst/>
              <a:rect l="l" t="t" r="r" b="b"/>
              <a:pathLst>
                <a:path w="1920146" h="473528">
                  <a:moveTo>
                    <a:pt x="1893476" y="284298"/>
                  </a:moveTo>
                  <a:cubicBezTo>
                    <a:pt x="1893476" y="371928"/>
                    <a:pt x="1817276" y="443048"/>
                    <a:pt x="1735996" y="443048"/>
                  </a:cubicBezTo>
                  <a:lnTo>
                    <a:pt x="66040" y="443048"/>
                  </a:lnTo>
                  <a:cubicBezTo>
                    <a:pt x="43180" y="443048"/>
                    <a:pt x="20320" y="437968"/>
                    <a:pt x="0" y="429078"/>
                  </a:cubicBezTo>
                  <a:cubicBezTo>
                    <a:pt x="26670" y="457018"/>
                    <a:pt x="63500" y="473528"/>
                    <a:pt x="106365" y="473528"/>
                  </a:cubicBezTo>
                  <a:lnTo>
                    <a:pt x="1774096" y="473528"/>
                  </a:lnTo>
                  <a:cubicBezTo>
                    <a:pt x="1854106" y="473528"/>
                    <a:pt x="1920146" y="407488"/>
                    <a:pt x="1920146" y="327478"/>
                  </a:cubicBezTo>
                  <a:lnTo>
                    <a:pt x="1920146" y="95250"/>
                  </a:lnTo>
                  <a:cubicBezTo>
                    <a:pt x="1920146" y="58420"/>
                    <a:pt x="1906176" y="25400"/>
                    <a:pt x="1884586" y="0"/>
                  </a:cubicBezTo>
                  <a:cubicBezTo>
                    <a:pt x="1890936" y="16510"/>
                    <a:pt x="1893476" y="34290"/>
                    <a:pt x="1893476" y="52070"/>
                  </a:cubicBezTo>
                  <a:lnTo>
                    <a:pt x="1893476" y="284298"/>
                  </a:lnTo>
                  <a:close/>
                </a:path>
              </a:pathLst>
            </a:custGeom>
            <a:solidFill>
              <a:srgbClr val="4B426F"/>
            </a:solidFill>
          </p:spPr>
          <p:txBody>
            <a:bodyPr/>
            <a:lstStyle/>
            <a:p>
              <a:endParaRPr lang="it-IT"/>
            </a:p>
          </p:txBody>
        </p:sp>
        <p:sp>
          <p:nvSpPr>
            <p:cNvPr id="24" name="Freeform 24"/>
            <p:cNvSpPr/>
            <p:nvPr/>
          </p:nvSpPr>
          <p:spPr>
            <a:xfrm>
              <a:off x="12700" y="12700"/>
              <a:ext cx="1959516" cy="524328"/>
            </a:xfrm>
            <a:custGeom>
              <a:avLst/>
              <a:gdLst/>
              <a:ahLst/>
              <a:cxnLst/>
              <a:rect l="l" t="t" r="r" b="b"/>
              <a:pathLst>
                <a:path w="1959516" h="524328">
                  <a:moveTo>
                    <a:pt x="146050" y="524328"/>
                  </a:moveTo>
                  <a:lnTo>
                    <a:pt x="1813466" y="524328"/>
                  </a:lnTo>
                  <a:cubicBezTo>
                    <a:pt x="1893476" y="524328"/>
                    <a:pt x="1959516" y="458288"/>
                    <a:pt x="1959516" y="378278"/>
                  </a:cubicBezTo>
                  <a:lnTo>
                    <a:pt x="1959516" y="146050"/>
                  </a:lnTo>
                  <a:cubicBezTo>
                    <a:pt x="1959516" y="66040"/>
                    <a:pt x="1893476" y="0"/>
                    <a:pt x="1813466" y="0"/>
                  </a:cubicBezTo>
                  <a:lnTo>
                    <a:pt x="146050" y="0"/>
                  </a:lnTo>
                  <a:cubicBezTo>
                    <a:pt x="66040" y="0"/>
                    <a:pt x="0" y="66040"/>
                    <a:pt x="0" y="146050"/>
                  </a:cubicBezTo>
                  <a:lnTo>
                    <a:pt x="0" y="378278"/>
                  </a:lnTo>
                  <a:cubicBezTo>
                    <a:pt x="0" y="459558"/>
                    <a:pt x="66040" y="524328"/>
                    <a:pt x="146050" y="524328"/>
                  </a:cubicBezTo>
                  <a:close/>
                </a:path>
              </a:pathLst>
            </a:custGeom>
            <a:solidFill>
              <a:srgbClr val="FFEADC"/>
            </a:solidFill>
          </p:spPr>
          <p:txBody>
            <a:bodyPr/>
            <a:lstStyle/>
            <a:p>
              <a:endParaRPr lang="it-IT"/>
            </a:p>
          </p:txBody>
        </p:sp>
        <p:sp>
          <p:nvSpPr>
            <p:cNvPr id="25" name="Freeform 25"/>
            <p:cNvSpPr/>
            <p:nvPr/>
          </p:nvSpPr>
          <p:spPr>
            <a:xfrm>
              <a:off x="0" y="0"/>
              <a:ext cx="2024286" cy="592908"/>
            </a:xfrm>
            <a:custGeom>
              <a:avLst/>
              <a:gdLst/>
              <a:ahLst/>
              <a:cxnLst/>
              <a:rect l="l" t="t" r="r" b="b"/>
              <a:pathLst>
                <a:path w="2024286" h="592908">
                  <a:moveTo>
                    <a:pt x="1960786" y="74930"/>
                  </a:moveTo>
                  <a:cubicBezTo>
                    <a:pt x="1932846" y="30480"/>
                    <a:pt x="1883316" y="0"/>
                    <a:pt x="1826166" y="0"/>
                  </a:cubicBezTo>
                  <a:lnTo>
                    <a:pt x="158750" y="0"/>
                  </a:lnTo>
                  <a:cubicBezTo>
                    <a:pt x="71120" y="0"/>
                    <a:pt x="0" y="71120"/>
                    <a:pt x="0" y="158750"/>
                  </a:cubicBezTo>
                  <a:lnTo>
                    <a:pt x="0" y="390978"/>
                  </a:lnTo>
                  <a:cubicBezTo>
                    <a:pt x="0" y="443048"/>
                    <a:pt x="25400" y="488768"/>
                    <a:pt x="63500" y="517978"/>
                  </a:cubicBezTo>
                  <a:cubicBezTo>
                    <a:pt x="91440" y="562428"/>
                    <a:pt x="140970" y="592908"/>
                    <a:pt x="200693" y="592908"/>
                  </a:cubicBezTo>
                  <a:lnTo>
                    <a:pt x="1865536" y="592908"/>
                  </a:lnTo>
                  <a:cubicBezTo>
                    <a:pt x="1953166" y="592908"/>
                    <a:pt x="2024286" y="521788"/>
                    <a:pt x="2024286" y="434158"/>
                  </a:cubicBezTo>
                  <a:lnTo>
                    <a:pt x="2024286" y="201930"/>
                  </a:lnTo>
                  <a:cubicBezTo>
                    <a:pt x="2024286" y="149860"/>
                    <a:pt x="1998886" y="104140"/>
                    <a:pt x="1960786" y="74930"/>
                  </a:cubicBezTo>
                  <a:close/>
                  <a:moveTo>
                    <a:pt x="12700" y="390978"/>
                  </a:moveTo>
                  <a:lnTo>
                    <a:pt x="12700" y="158750"/>
                  </a:lnTo>
                  <a:cubicBezTo>
                    <a:pt x="12700" y="78740"/>
                    <a:pt x="78740" y="12700"/>
                    <a:pt x="158750" y="12700"/>
                  </a:cubicBezTo>
                  <a:lnTo>
                    <a:pt x="1826166" y="12700"/>
                  </a:lnTo>
                  <a:cubicBezTo>
                    <a:pt x="1906176" y="12700"/>
                    <a:pt x="1972216" y="78740"/>
                    <a:pt x="1972216" y="158750"/>
                  </a:cubicBezTo>
                  <a:lnTo>
                    <a:pt x="1972216" y="390978"/>
                  </a:lnTo>
                  <a:cubicBezTo>
                    <a:pt x="1972216" y="470988"/>
                    <a:pt x="1906176" y="537028"/>
                    <a:pt x="1826166" y="537028"/>
                  </a:cubicBezTo>
                  <a:lnTo>
                    <a:pt x="158750" y="537028"/>
                  </a:lnTo>
                  <a:cubicBezTo>
                    <a:pt x="78740" y="537028"/>
                    <a:pt x="12700" y="472258"/>
                    <a:pt x="12700" y="390978"/>
                  </a:cubicBezTo>
                  <a:close/>
                  <a:moveTo>
                    <a:pt x="2012856" y="434158"/>
                  </a:moveTo>
                  <a:cubicBezTo>
                    <a:pt x="2012856" y="514168"/>
                    <a:pt x="1945546" y="580208"/>
                    <a:pt x="1865536" y="580208"/>
                  </a:cubicBezTo>
                  <a:lnTo>
                    <a:pt x="200693" y="580208"/>
                  </a:lnTo>
                  <a:cubicBezTo>
                    <a:pt x="157480" y="580208"/>
                    <a:pt x="120650" y="563698"/>
                    <a:pt x="93980" y="535758"/>
                  </a:cubicBezTo>
                  <a:cubicBezTo>
                    <a:pt x="114300" y="544648"/>
                    <a:pt x="135890" y="549728"/>
                    <a:pt x="160020" y="549728"/>
                  </a:cubicBezTo>
                  <a:lnTo>
                    <a:pt x="1827436" y="549728"/>
                  </a:lnTo>
                  <a:cubicBezTo>
                    <a:pt x="1915066" y="549728"/>
                    <a:pt x="1986186" y="478608"/>
                    <a:pt x="1986186" y="390978"/>
                  </a:cubicBezTo>
                  <a:lnTo>
                    <a:pt x="1986186" y="158750"/>
                  </a:lnTo>
                  <a:cubicBezTo>
                    <a:pt x="1986186" y="140970"/>
                    <a:pt x="1982376" y="123190"/>
                    <a:pt x="1977296" y="106680"/>
                  </a:cubicBezTo>
                  <a:cubicBezTo>
                    <a:pt x="1998886" y="132080"/>
                    <a:pt x="2012856" y="165100"/>
                    <a:pt x="2012856" y="201930"/>
                  </a:cubicBezTo>
                  <a:lnTo>
                    <a:pt x="2012856" y="434158"/>
                  </a:lnTo>
                  <a:close/>
                </a:path>
              </a:pathLst>
            </a:custGeom>
            <a:solidFill>
              <a:srgbClr val="4B426F"/>
            </a:solidFill>
          </p:spPr>
          <p:txBody>
            <a:bodyPr/>
            <a:lstStyle/>
            <a:p>
              <a:endParaRPr lang="it-IT"/>
            </a:p>
          </p:txBody>
        </p:sp>
      </p:grpSp>
      <p:sp>
        <p:nvSpPr>
          <p:cNvPr id="26" name="TextBox 26"/>
          <p:cNvSpPr txBox="1"/>
          <p:nvPr/>
        </p:nvSpPr>
        <p:spPr>
          <a:xfrm>
            <a:off x="10589152" y="7960532"/>
            <a:ext cx="7272137" cy="1863185"/>
          </a:xfrm>
          <a:prstGeom prst="rect">
            <a:avLst/>
          </a:prstGeom>
        </p:spPr>
        <p:txBody>
          <a:bodyPr lIns="0" tIns="0" rIns="0" bIns="0" rtlCol="0" anchor="t">
            <a:spAutoFit/>
          </a:bodyPr>
          <a:lstStyle/>
          <a:p>
            <a:pPr algn="ctr">
              <a:lnSpc>
                <a:spcPts val="3603"/>
              </a:lnSpc>
            </a:pPr>
            <a:r>
              <a:rPr lang="en-US" sz="3603">
                <a:solidFill>
                  <a:srgbClr val="4B426F"/>
                </a:solidFill>
                <a:latin typeface="KG Primary Penmanship"/>
              </a:rPr>
              <a:t>D. Presidente parrocchiale, un presidente più piccolo per l’ACR, dal segretario e dall’amministratore, due vice-presidenti (unitario e per ACR).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1556177" y="3537382"/>
            <a:ext cx="12148285" cy="5648143"/>
          </a:xfrm>
          <a:prstGeom prst="rect">
            <a:avLst/>
          </a:prstGeom>
        </p:spPr>
        <p:txBody>
          <a:bodyPr lIns="0" tIns="0" rIns="0" bIns="0" rtlCol="0" anchor="t">
            <a:spAutoFit/>
          </a:bodyPr>
          <a:lstStyle/>
          <a:p>
            <a:pPr>
              <a:lnSpc>
                <a:spcPts val="6367"/>
              </a:lnSpc>
              <a:spcBef>
                <a:spcPct val="0"/>
              </a:spcBef>
            </a:pPr>
            <a:r>
              <a:rPr lang="en-US" sz="6367">
                <a:solidFill>
                  <a:srgbClr val="0E0845"/>
                </a:solidFill>
                <a:latin typeface="KG Primary Penmanship"/>
              </a:rPr>
              <a:t>E’ un'associazione cattolica laica finalizzata alla collaborazione con le gerarchie ecclesiastiche della Chiesa cattolica; l'origine risale al 1867. </a:t>
            </a:r>
          </a:p>
          <a:p>
            <a:pPr>
              <a:lnSpc>
                <a:spcPts val="6367"/>
              </a:lnSpc>
              <a:spcBef>
                <a:spcPct val="0"/>
              </a:spcBef>
            </a:pPr>
            <a:r>
              <a:rPr lang="en-US" sz="6367">
                <a:solidFill>
                  <a:srgbClr val="0E0845"/>
                </a:solidFill>
                <a:latin typeface="KG Primary Penmanship"/>
              </a:rPr>
              <a:t>La costituzione dell'associazione viene approvata il 2 maggio 1868 da papa Pio IX con il Breve apostolico Dum filii Belial.</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2354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76078"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014530"/>
            <a:ext cx="12393212" cy="6243770"/>
          </a:xfrm>
          <a:prstGeom prst="rect">
            <a:avLst/>
          </a:prstGeom>
        </p:spPr>
        <p:txBody>
          <a:bodyPr lIns="0" tIns="0" rIns="0" bIns="0" rtlCol="0" anchor="t">
            <a:spAutoFit/>
          </a:bodyPr>
          <a:lstStyle/>
          <a:p>
            <a:pPr>
              <a:lnSpc>
                <a:spcPts val="4443"/>
              </a:lnSpc>
              <a:spcBef>
                <a:spcPct val="0"/>
              </a:spcBef>
            </a:pPr>
            <a:r>
              <a:rPr lang="en-US" sz="4443">
                <a:solidFill>
                  <a:srgbClr val="0E0845"/>
                </a:solidFill>
                <a:latin typeface="KG Primary Penmanship"/>
              </a:rPr>
              <a:t>Il consiglio parrocchiale è composto dal presidente parrocchiale, da due vicepresidenti (un adulto e un giovane), dal responsabile dell’Acr, dai consiglieri parrocchiali eletti, dal segretario e dall’amministratore. </a:t>
            </a:r>
          </a:p>
          <a:p>
            <a:pPr>
              <a:lnSpc>
                <a:spcPts val="4443"/>
              </a:lnSpc>
              <a:spcBef>
                <a:spcPct val="0"/>
              </a:spcBef>
            </a:pPr>
            <a:r>
              <a:rPr lang="en-US" sz="4443">
                <a:solidFill>
                  <a:srgbClr val="0E0845"/>
                </a:solidFill>
                <a:latin typeface="KG Primary Penmanship"/>
              </a:rPr>
              <a:t>Qualora l’associazione parrocchiale non sia completa, nel consiglio sono rappresentate solo le componenti associative effettivamente costituite.</a:t>
            </a:r>
          </a:p>
          <a:p>
            <a:pPr>
              <a:lnSpc>
                <a:spcPts val="4443"/>
              </a:lnSpc>
              <a:spcBef>
                <a:spcPct val="0"/>
              </a:spcBef>
            </a:pPr>
            <a:r>
              <a:rPr lang="en-US" sz="4443">
                <a:solidFill>
                  <a:srgbClr val="0E0845"/>
                </a:solidFill>
                <a:latin typeface="KG Primary Penmanship"/>
              </a:rPr>
              <a:t>Su proposta del presidente e con l’approvazione della maggioranza dei consiglieri, il consiglio parrocchiale può essere integrato da componenti cooptati, per un numero massimo di tre. Tali membri hanno voto consultivo.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0901349" y="187643"/>
            <a:ext cx="6659569" cy="2358455"/>
            <a:chOff x="0" y="0"/>
            <a:chExt cx="2024286" cy="716891"/>
          </a:xfrm>
        </p:grpSpPr>
        <p:sp>
          <p:nvSpPr>
            <p:cNvPr id="5" name="Freeform 5"/>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6" name="Freeform 6"/>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7" name="Freeform 7"/>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8" name="Group 8"/>
          <p:cNvGrpSpPr/>
          <p:nvPr/>
        </p:nvGrpSpPr>
        <p:grpSpPr>
          <a:xfrm>
            <a:off x="10901349" y="5220273"/>
            <a:ext cx="6659569" cy="2358455"/>
            <a:chOff x="0" y="0"/>
            <a:chExt cx="2024286" cy="716891"/>
          </a:xfrm>
        </p:grpSpPr>
        <p:sp>
          <p:nvSpPr>
            <p:cNvPr id="9" name="Freeform 9"/>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0" name="Freeform 10"/>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1" name="Freeform 11"/>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12" name="Group 12"/>
          <p:cNvGrpSpPr/>
          <p:nvPr/>
        </p:nvGrpSpPr>
        <p:grpSpPr>
          <a:xfrm>
            <a:off x="10901349" y="2671318"/>
            <a:ext cx="6659569" cy="2358455"/>
            <a:chOff x="0" y="0"/>
            <a:chExt cx="2024286" cy="716891"/>
          </a:xfrm>
        </p:grpSpPr>
        <p:sp>
          <p:nvSpPr>
            <p:cNvPr id="13" name="Freeform 13"/>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4" name="Freeform 14"/>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5" name="Freeform 15"/>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grpSp>
        <p:nvGrpSpPr>
          <p:cNvPr id="16" name="Group 16"/>
          <p:cNvGrpSpPr/>
          <p:nvPr/>
        </p:nvGrpSpPr>
        <p:grpSpPr>
          <a:xfrm>
            <a:off x="10901349" y="7769228"/>
            <a:ext cx="6659569" cy="2358455"/>
            <a:chOff x="0" y="0"/>
            <a:chExt cx="2024286" cy="716891"/>
          </a:xfrm>
        </p:grpSpPr>
        <p:sp>
          <p:nvSpPr>
            <p:cNvPr id="17" name="Freeform 17"/>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8" name="Freeform 18"/>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9" name="Freeform 19"/>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0" name="Freeform 20"/>
          <p:cNvSpPr/>
          <p:nvPr/>
        </p:nvSpPr>
        <p:spPr>
          <a:xfrm>
            <a:off x="62705" y="6139321"/>
            <a:ext cx="4157299" cy="3855895"/>
          </a:xfrm>
          <a:custGeom>
            <a:avLst/>
            <a:gdLst/>
            <a:ahLst/>
            <a:cxnLst/>
            <a:rect l="l" t="t" r="r" b="b"/>
            <a:pathLst>
              <a:path w="4157299" h="3855895">
                <a:moveTo>
                  <a:pt x="0" y="0"/>
                </a:moveTo>
                <a:lnTo>
                  <a:pt x="4157299" y="0"/>
                </a:lnTo>
                <a:lnTo>
                  <a:pt x="4157299" y="3855895"/>
                </a:lnTo>
                <a:lnTo>
                  <a:pt x="0" y="3855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17</a:t>
            </a:r>
          </a:p>
        </p:txBody>
      </p:sp>
      <p:sp>
        <p:nvSpPr>
          <p:cNvPr id="23" name="TextBox 23"/>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sono i consiglieri parrocchiali da eleggere?</a:t>
            </a:r>
          </a:p>
        </p:txBody>
      </p:sp>
      <p:sp>
        <p:nvSpPr>
          <p:cNvPr id="24" name="TextBox 24"/>
          <p:cNvSpPr txBox="1"/>
          <p:nvPr/>
        </p:nvSpPr>
        <p:spPr>
          <a:xfrm>
            <a:off x="10929962" y="432432"/>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A.</a:t>
            </a:r>
          </a:p>
        </p:txBody>
      </p:sp>
      <p:sp>
        <p:nvSpPr>
          <p:cNvPr id="25" name="TextBox 25"/>
          <p:cNvSpPr txBox="1"/>
          <p:nvPr/>
        </p:nvSpPr>
        <p:spPr>
          <a:xfrm>
            <a:off x="11606619" y="31369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
        <p:nvSpPr>
          <p:cNvPr id="26" name="TextBox 26"/>
          <p:cNvSpPr txBox="1"/>
          <p:nvPr/>
        </p:nvSpPr>
        <p:spPr>
          <a:xfrm>
            <a:off x="10929962" y="5465061"/>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C.</a:t>
            </a:r>
          </a:p>
        </p:txBody>
      </p:sp>
      <p:sp>
        <p:nvSpPr>
          <p:cNvPr id="27" name="TextBox 27"/>
          <p:cNvSpPr txBox="1"/>
          <p:nvPr/>
        </p:nvSpPr>
        <p:spPr>
          <a:xfrm>
            <a:off x="11606619" y="534632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a:t>
            </a:r>
          </a:p>
        </p:txBody>
      </p:sp>
      <p:sp>
        <p:nvSpPr>
          <p:cNvPr id="28" name="TextBox 28"/>
          <p:cNvSpPr txBox="1"/>
          <p:nvPr/>
        </p:nvSpPr>
        <p:spPr>
          <a:xfrm>
            <a:off x="10929962" y="291610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B.</a:t>
            </a:r>
          </a:p>
        </p:txBody>
      </p:sp>
      <p:sp>
        <p:nvSpPr>
          <p:cNvPr id="29" name="TextBox 29"/>
          <p:cNvSpPr txBox="1"/>
          <p:nvPr/>
        </p:nvSpPr>
        <p:spPr>
          <a:xfrm>
            <a:off x="11606619" y="279736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15 aderenti</a:t>
            </a:r>
          </a:p>
          <a:p>
            <a:pPr>
              <a:lnSpc>
                <a:spcPts val="3872"/>
              </a:lnSpc>
              <a:spcBef>
                <a:spcPct val="0"/>
              </a:spcBef>
            </a:pPr>
            <a:r>
              <a:rPr lang="en-US" sz="3872">
                <a:solidFill>
                  <a:srgbClr val="4B426F"/>
                </a:solidFill>
                <a:latin typeface="KG Primary Penmanship"/>
              </a:rPr>
              <a:t>b) 4 per le AC fino a 25 aderenti</a:t>
            </a:r>
          </a:p>
          <a:p>
            <a:pPr>
              <a:lnSpc>
                <a:spcPts val="3872"/>
              </a:lnSpc>
              <a:spcBef>
                <a:spcPct val="0"/>
              </a:spcBef>
            </a:pPr>
            <a:r>
              <a:rPr lang="en-US" sz="3872">
                <a:solidFill>
                  <a:srgbClr val="4B426F"/>
                </a:solidFill>
                <a:latin typeface="KG Primary Penmanship"/>
              </a:rPr>
              <a:t>c) 6 per le AC da almeno 50 aderenti</a:t>
            </a:r>
          </a:p>
        </p:txBody>
      </p:sp>
      <p:sp>
        <p:nvSpPr>
          <p:cNvPr id="30" name="TextBox 30"/>
          <p:cNvSpPr txBox="1"/>
          <p:nvPr/>
        </p:nvSpPr>
        <p:spPr>
          <a:xfrm>
            <a:off x="10929962" y="801401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D.</a:t>
            </a:r>
          </a:p>
        </p:txBody>
      </p:sp>
      <p:sp>
        <p:nvSpPr>
          <p:cNvPr id="31" name="TextBox 31"/>
          <p:cNvSpPr txBox="1"/>
          <p:nvPr/>
        </p:nvSpPr>
        <p:spPr>
          <a:xfrm>
            <a:off x="11606619" y="789527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20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56177" y="187789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17</a:t>
            </a:r>
          </a:p>
        </p:txBody>
      </p:sp>
      <p:sp>
        <p:nvSpPr>
          <p:cNvPr id="6" name="TextBox 6"/>
          <p:cNvSpPr txBox="1"/>
          <p:nvPr/>
        </p:nvSpPr>
        <p:spPr>
          <a:xfrm>
            <a:off x="1830476" y="4629872"/>
            <a:ext cx="8249530" cy="3171299"/>
          </a:xfrm>
          <a:prstGeom prst="rect">
            <a:avLst/>
          </a:prstGeom>
        </p:spPr>
        <p:txBody>
          <a:bodyPr lIns="0" tIns="0" rIns="0" bIns="0" rtlCol="0" anchor="t">
            <a:spAutoFit/>
          </a:bodyPr>
          <a:lstStyle/>
          <a:p>
            <a:pPr algn="ctr">
              <a:lnSpc>
                <a:spcPts val="8255"/>
              </a:lnSpc>
            </a:pPr>
            <a:r>
              <a:rPr lang="en-US" sz="8255">
                <a:solidFill>
                  <a:srgbClr val="0E0845"/>
                </a:solidFill>
                <a:latin typeface="KG Primary Penmanship"/>
              </a:rPr>
              <a:t>Quanti sono i consiglieri parrocchiali da eleggere?</a:t>
            </a:r>
          </a:p>
        </p:txBody>
      </p:sp>
      <p:grpSp>
        <p:nvGrpSpPr>
          <p:cNvPr id="7" name="Group 7"/>
          <p:cNvGrpSpPr/>
          <p:nvPr/>
        </p:nvGrpSpPr>
        <p:grpSpPr>
          <a:xfrm>
            <a:off x="10901349" y="187643"/>
            <a:ext cx="6659569" cy="2358455"/>
            <a:chOff x="0" y="0"/>
            <a:chExt cx="2024286" cy="716891"/>
          </a:xfrm>
        </p:grpSpPr>
        <p:sp>
          <p:nvSpPr>
            <p:cNvPr id="8" name="Freeform 8"/>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9" name="Freeform 9"/>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CC99"/>
            </a:solidFill>
          </p:spPr>
          <p:txBody>
            <a:bodyPr/>
            <a:lstStyle/>
            <a:p>
              <a:endParaRPr lang="it-IT"/>
            </a:p>
          </p:txBody>
        </p:sp>
        <p:sp>
          <p:nvSpPr>
            <p:cNvPr id="10" name="Freeform 10"/>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11" name="TextBox 11"/>
          <p:cNvSpPr txBox="1"/>
          <p:nvPr/>
        </p:nvSpPr>
        <p:spPr>
          <a:xfrm>
            <a:off x="10929962" y="432432"/>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A.</a:t>
            </a:r>
          </a:p>
        </p:txBody>
      </p:sp>
      <p:sp>
        <p:nvSpPr>
          <p:cNvPr id="12" name="TextBox 12"/>
          <p:cNvSpPr txBox="1"/>
          <p:nvPr/>
        </p:nvSpPr>
        <p:spPr>
          <a:xfrm>
            <a:off x="11606619" y="31369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grpSp>
        <p:nvGrpSpPr>
          <p:cNvPr id="13" name="Group 13"/>
          <p:cNvGrpSpPr/>
          <p:nvPr/>
        </p:nvGrpSpPr>
        <p:grpSpPr>
          <a:xfrm>
            <a:off x="10901349" y="5220273"/>
            <a:ext cx="6659569" cy="2358455"/>
            <a:chOff x="0" y="0"/>
            <a:chExt cx="2024286" cy="716891"/>
          </a:xfrm>
        </p:grpSpPr>
        <p:sp>
          <p:nvSpPr>
            <p:cNvPr id="14" name="Freeform 14"/>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15" name="Freeform 15"/>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16" name="Freeform 16"/>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17" name="TextBox 17"/>
          <p:cNvSpPr txBox="1"/>
          <p:nvPr/>
        </p:nvSpPr>
        <p:spPr>
          <a:xfrm>
            <a:off x="10929962" y="5465061"/>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C.</a:t>
            </a:r>
          </a:p>
        </p:txBody>
      </p:sp>
      <p:sp>
        <p:nvSpPr>
          <p:cNvPr id="18" name="TextBox 18"/>
          <p:cNvSpPr txBox="1"/>
          <p:nvPr/>
        </p:nvSpPr>
        <p:spPr>
          <a:xfrm>
            <a:off x="11606619" y="5346322"/>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29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a:t>
            </a:r>
          </a:p>
        </p:txBody>
      </p:sp>
      <p:grpSp>
        <p:nvGrpSpPr>
          <p:cNvPr id="19" name="Group 19"/>
          <p:cNvGrpSpPr/>
          <p:nvPr/>
        </p:nvGrpSpPr>
        <p:grpSpPr>
          <a:xfrm>
            <a:off x="10901349" y="2671318"/>
            <a:ext cx="6659569" cy="2358455"/>
            <a:chOff x="0" y="0"/>
            <a:chExt cx="2024286" cy="716891"/>
          </a:xfrm>
        </p:grpSpPr>
        <p:sp>
          <p:nvSpPr>
            <p:cNvPr id="20" name="Freeform 20"/>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21" name="Freeform 21"/>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22" name="Freeform 22"/>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3" name="TextBox 23"/>
          <p:cNvSpPr txBox="1"/>
          <p:nvPr/>
        </p:nvSpPr>
        <p:spPr>
          <a:xfrm>
            <a:off x="10929962" y="291610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B.</a:t>
            </a:r>
          </a:p>
        </p:txBody>
      </p:sp>
      <p:sp>
        <p:nvSpPr>
          <p:cNvPr id="24" name="TextBox 24"/>
          <p:cNvSpPr txBox="1"/>
          <p:nvPr/>
        </p:nvSpPr>
        <p:spPr>
          <a:xfrm>
            <a:off x="11606619" y="279736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15 aderenti</a:t>
            </a:r>
          </a:p>
          <a:p>
            <a:pPr>
              <a:lnSpc>
                <a:spcPts val="3872"/>
              </a:lnSpc>
              <a:spcBef>
                <a:spcPct val="0"/>
              </a:spcBef>
            </a:pPr>
            <a:r>
              <a:rPr lang="en-US" sz="3872">
                <a:solidFill>
                  <a:srgbClr val="4B426F"/>
                </a:solidFill>
                <a:latin typeface="KG Primary Penmanship"/>
              </a:rPr>
              <a:t>b) 4 per le AC fino a 25 aderenti</a:t>
            </a:r>
          </a:p>
          <a:p>
            <a:pPr>
              <a:lnSpc>
                <a:spcPts val="3872"/>
              </a:lnSpc>
              <a:spcBef>
                <a:spcPct val="0"/>
              </a:spcBef>
            </a:pPr>
            <a:r>
              <a:rPr lang="en-US" sz="3872">
                <a:solidFill>
                  <a:srgbClr val="4B426F"/>
                </a:solidFill>
                <a:latin typeface="KG Primary Penmanship"/>
              </a:rPr>
              <a:t>c) 6 per le AC da almeno 50 aderenti</a:t>
            </a:r>
          </a:p>
        </p:txBody>
      </p:sp>
      <p:grpSp>
        <p:nvGrpSpPr>
          <p:cNvPr id="25" name="Group 25"/>
          <p:cNvGrpSpPr/>
          <p:nvPr/>
        </p:nvGrpSpPr>
        <p:grpSpPr>
          <a:xfrm>
            <a:off x="10901349" y="7769228"/>
            <a:ext cx="6659569" cy="2358455"/>
            <a:chOff x="0" y="0"/>
            <a:chExt cx="2024286" cy="716891"/>
          </a:xfrm>
        </p:grpSpPr>
        <p:sp>
          <p:nvSpPr>
            <p:cNvPr id="26" name="Freeform 26"/>
            <p:cNvSpPr/>
            <p:nvPr/>
          </p:nvSpPr>
          <p:spPr>
            <a:xfrm>
              <a:off x="92710" y="106680"/>
              <a:ext cx="1920146" cy="597511"/>
            </a:xfrm>
            <a:custGeom>
              <a:avLst/>
              <a:gdLst/>
              <a:ahLst/>
              <a:cxnLst/>
              <a:rect l="l" t="t" r="r" b="b"/>
              <a:pathLst>
                <a:path w="1920146" h="597511">
                  <a:moveTo>
                    <a:pt x="1893476" y="408281"/>
                  </a:moveTo>
                  <a:cubicBezTo>
                    <a:pt x="1893476" y="495911"/>
                    <a:pt x="1817276" y="567031"/>
                    <a:pt x="1735996" y="567031"/>
                  </a:cubicBezTo>
                  <a:lnTo>
                    <a:pt x="66040" y="567031"/>
                  </a:lnTo>
                  <a:cubicBezTo>
                    <a:pt x="43180" y="567031"/>
                    <a:pt x="20320" y="561951"/>
                    <a:pt x="0" y="553061"/>
                  </a:cubicBezTo>
                  <a:cubicBezTo>
                    <a:pt x="26670" y="581001"/>
                    <a:pt x="63500" y="597511"/>
                    <a:pt x="106365" y="597511"/>
                  </a:cubicBezTo>
                  <a:lnTo>
                    <a:pt x="1774096" y="597511"/>
                  </a:lnTo>
                  <a:cubicBezTo>
                    <a:pt x="1854106" y="597511"/>
                    <a:pt x="1920146" y="531471"/>
                    <a:pt x="1920146" y="451461"/>
                  </a:cubicBezTo>
                  <a:lnTo>
                    <a:pt x="1920146" y="95250"/>
                  </a:lnTo>
                  <a:cubicBezTo>
                    <a:pt x="1920146" y="58420"/>
                    <a:pt x="1906176" y="25400"/>
                    <a:pt x="1884586" y="0"/>
                  </a:cubicBezTo>
                  <a:cubicBezTo>
                    <a:pt x="1890936" y="16510"/>
                    <a:pt x="1893476" y="34290"/>
                    <a:pt x="1893476" y="52070"/>
                  </a:cubicBezTo>
                  <a:lnTo>
                    <a:pt x="1893476" y="408281"/>
                  </a:lnTo>
                  <a:close/>
                </a:path>
              </a:pathLst>
            </a:custGeom>
            <a:solidFill>
              <a:srgbClr val="4B426F"/>
            </a:solidFill>
          </p:spPr>
          <p:txBody>
            <a:bodyPr/>
            <a:lstStyle/>
            <a:p>
              <a:endParaRPr lang="it-IT"/>
            </a:p>
          </p:txBody>
        </p:sp>
        <p:sp>
          <p:nvSpPr>
            <p:cNvPr id="27" name="Freeform 27"/>
            <p:cNvSpPr/>
            <p:nvPr/>
          </p:nvSpPr>
          <p:spPr>
            <a:xfrm>
              <a:off x="12700" y="12700"/>
              <a:ext cx="1959516" cy="648311"/>
            </a:xfrm>
            <a:custGeom>
              <a:avLst/>
              <a:gdLst/>
              <a:ahLst/>
              <a:cxnLst/>
              <a:rect l="l" t="t" r="r" b="b"/>
              <a:pathLst>
                <a:path w="1959516" h="648311">
                  <a:moveTo>
                    <a:pt x="146050" y="648311"/>
                  </a:moveTo>
                  <a:lnTo>
                    <a:pt x="1813466" y="648311"/>
                  </a:lnTo>
                  <a:cubicBezTo>
                    <a:pt x="1893476" y="648311"/>
                    <a:pt x="1959516" y="582271"/>
                    <a:pt x="1959516" y="502261"/>
                  </a:cubicBezTo>
                  <a:lnTo>
                    <a:pt x="1959516" y="146050"/>
                  </a:lnTo>
                  <a:cubicBezTo>
                    <a:pt x="1959516" y="66040"/>
                    <a:pt x="1893476" y="0"/>
                    <a:pt x="1813466" y="0"/>
                  </a:cubicBezTo>
                  <a:lnTo>
                    <a:pt x="146050" y="0"/>
                  </a:lnTo>
                  <a:cubicBezTo>
                    <a:pt x="66040" y="0"/>
                    <a:pt x="0" y="66040"/>
                    <a:pt x="0" y="146050"/>
                  </a:cubicBezTo>
                  <a:lnTo>
                    <a:pt x="0" y="502261"/>
                  </a:lnTo>
                  <a:cubicBezTo>
                    <a:pt x="0" y="583541"/>
                    <a:pt x="66040" y="648311"/>
                    <a:pt x="146050" y="648311"/>
                  </a:cubicBezTo>
                  <a:close/>
                </a:path>
              </a:pathLst>
            </a:custGeom>
            <a:solidFill>
              <a:srgbClr val="FFEADC"/>
            </a:solidFill>
          </p:spPr>
          <p:txBody>
            <a:bodyPr/>
            <a:lstStyle/>
            <a:p>
              <a:endParaRPr lang="it-IT"/>
            </a:p>
          </p:txBody>
        </p:sp>
        <p:sp>
          <p:nvSpPr>
            <p:cNvPr id="28" name="Freeform 28"/>
            <p:cNvSpPr/>
            <p:nvPr/>
          </p:nvSpPr>
          <p:spPr>
            <a:xfrm>
              <a:off x="0" y="0"/>
              <a:ext cx="2024286" cy="716891"/>
            </a:xfrm>
            <a:custGeom>
              <a:avLst/>
              <a:gdLst/>
              <a:ahLst/>
              <a:cxnLst/>
              <a:rect l="l" t="t" r="r" b="b"/>
              <a:pathLst>
                <a:path w="2024286" h="716891">
                  <a:moveTo>
                    <a:pt x="1960786" y="74930"/>
                  </a:moveTo>
                  <a:cubicBezTo>
                    <a:pt x="1932846" y="30480"/>
                    <a:pt x="1883316" y="0"/>
                    <a:pt x="1826166" y="0"/>
                  </a:cubicBezTo>
                  <a:lnTo>
                    <a:pt x="158750" y="0"/>
                  </a:lnTo>
                  <a:cubicBezTo>
                    <a:pt x="71120" y="0"/>
                    <a:pt x="0" y="71120"/>
                    <a:pt x="0" y="158750"/>
                  </a:cubicBezTo>
                  <a:lnTo>
                    <a:pt x="0" y="514961"/>
                  </a:lnTo>
                  <a:cubicBezTo>
                    <a:pt x="0" y="567031"/>
                    <a:pt x="25400" y="612751"/>
                    <a:pt x="63500" y="641961"/>
                  </a:cubicBezTo>
                  <a:cubicBezTo>
                    <a:pt x="91440" y="686411"/>
                    <a:pt x="140970" y="716891"/>
                    <a:pt x="200693" y="716891"/>
                  </a:cubicBezTo>
                  <a:lnTo>
                    <a:pt x="1865536" y="716891"/>
                  </a:lnTo>
                  <a:cubicBezTo>
                    <a:pt x="1953166" y="716891"/>
                    <a:pt x="2024286" y="645771"/>
                    <a:pt x="2024286" y="558141"/>
                  </a:cubicBezTo>
                  <a:lnTo>
                    <a:pt x="2024286" y="201930"/>
                  </a:lnTo>
                  <a:cubicBezTo>
                    <a:pt x="2024286" y="149860"/>
                    <a:pt x="1998886" y="104140"/>
                    <a:pt x="1960786" y="74930"/>
                  </a:cubicBezTo>
                  <a:close/>
                  <a:moveTo>
                    <a:pt x="12700" y="514961"/>
                  </a:moveTo>
                  <a:lnTo>
                    <a:pt x="12700" y="158750"/>
                  </a:lnTo>
                  <a:cubicBezTo>
                    <a:pt x="12700" y="78740"/>
                    <a:pt x="78740" y="12700"/>
                    <a:pt x="158750" y="12700"/>
                  </a:cubicBezTo>
                  <a:lnTo>
                    <a:pt x="1826166" y="12700"/>
                  </a:lnTo>
                  <a:cubicBezTo>
                    <a:pt x="1906176" y="12700"/>
                    <a:pt x="1972216" y="78740"/>
                    <a:pt x="1972216" y="158750"/>
                  </a:cubicBezTo>
                  <a:lnTo>
                    <a:pt x="1972216" y="514961"/>
                  </a:lnTo>
                  <a:cubicBezTo>
                    <a:pt x="1972216" y="594971"/>
                    <a:pt x="1906176" y="661011"/>
                    <a:pt x="1826166" y="661011"/>
                  </a:cubicBezTo>
                  <a:lnTo>
                    <a:pt x="158750" y="661011"/>
                  </a:lnTo>
                  <a:cubicBezTo>
                    <a:pt x="78740" y="661011"/>
                    <a:pt x="12700" y="596241"/>
                    <a:pt x="12700" y="514961"/>
                  </a:cubicBezTo>
                  <a:close/>
                  <a:moveTo>
                    <a:pt x="2012856" y="558141"/>
                  </a:moveTo>
                  <a:cubicBezTo>
                    <a:pt x="2012856" y="638151"/>
                    <a:pt x="1945546" y="704191"/>
                    <a:pt x="1865536" y="704191"/>
                  </a:cubicBezTo>
                  <a:lnTo>
                    <a:pt x="200693" y="704191"/>
                  </a:lnTo>
                  <a:cubicBezTo>
                    <a:pt x="157480" y="704191"/>
                    <a:pt x="120650" y="687681"/>
                    <a:pt x="93980" y="659741"/>
                  </a:cubicBezTo>
                  <a:cubicBezTo>
                    <a:pt x="114300" y="668631"/>
                    <a:pt x="135890" y="673711"/>
                    <a:pt x="160020" y="673711"/>
                  </a:cubicBezTo>
                  <a:lnTo>
                    <a:pt x="1827436" y="673711"/>
                  </a:lnTo>
                  <a:cubicBezTo>
                    <a:pt x="1915066" y="673711"/>
                    <a:pt x="1986186" y="602591"/>
                    <a:pt x="1986186" y="514961"/>
                  </a:cubicBezTo>
                  <a:lnTo>
                    <a:pt x="1986186" y="158750"/>
                  </a:lnTo>
                  <a:cubicBezTo>
                    <a:pt x="1986186" y="140970"/>
                    <a:pt x="1982376" y="123190"/>
                    <a:pt x="1977296" y="106680"/>
                  </a:cubicBezTo>
                  <a:cubicBezTo>
                    <a:pt x="1998886" y="132080"/>
                    <a:pt x="2012856" y="165100"/>
                    <a:pt x="2012856" y="201930"/>
                  </a:cubicBezTo>
                  <a:lnTo>
                    <a:pt x="2012856" y="558141"/>
                  </a:lnTo>
                  <a:close/>
                </a:path>
              </a:pathLst>
            </a:custGeom>
            <a:solidFill>
              <a:srgbClr val="4B426F"/>
            </a:solidFill>
          </p:spPr>
          <p:txBody>
            <a:bodyPr/>
            <a:lstStyle/>
            <a:p>
              <a:endParaRPr lang="it-IT"/>
            </a:p>
          </p:txBody>
        </p:sp>
      </p:grpSp>
      <p:sp>
        <p:nvSpPr>
          <p:cNvPr id="29" name="TextBox 29"/>
          <p:cNvSpPr txBox="1"/>
          <p:nvPr/>
        </p:nvSpPr>
        <p:spPr>
          <a:xfrm>
            <a:off x="10929962" y="8014016"/>
            <a:ext cx="525649" cy="560022"/>
          </a:xfrm>
          <a:prstGeom prst="rect">
            <a:avLst/>
          </a:prstGeom>
        </p:spPr>
        <p:txBody>
          <a:bodyPr lIns="0" tIns="0" rIns="0" bIns="0" rtlCol="0" anchor="t">
            <a:spAutoFit/>
          </a:bodyPr>
          <a:lstStyle/>
          <a:p>
            <a:pPr algn="ctr">
              <a:lnSpc>
                <a:spcPts val="4178"/>
              </a:lnSpc>
            </a:pPr>
            <a:r>
              <a:rPr lang="en-US" sz="4178">
                <a:solidFill>
                  <a:srgbClr val="4B426F"/>
                </a:solidFill>
                <a:latin typeface="KG Primary Penmanship"/>
              </a:rPr>
              <a:t>D.</a:t>
            </a:r>
          </a:p>
        </p:txBody>
      </p:sp>
      <p:sp>
        <p:nvSpPr>
          <p:cNvPr id="30" name="TextBox 30"/>
          <p:cNvSpPr txBox="1"/>
          <p:nvPr/>
        </p:nvSpPr>
        <p:spPr>
          <a:xfrm>
            <a:off x="11606619" y="7895277"/>
            <a:ext cx="5625317" cy="1996965"/>
          </a:xfrm>
          <a:prstGeom prst="rect">
            <a:avLst/>
          </a:prstGeom>
        </p:spPr>
        <p:txBody>
          <a:bodyPr lIns="0" tIns="0" rIns="0" bIns="0" rtlCol="0" anchor="t">
            <a:spAutoFit/>
          </a:bodyPr>
          <a:lstStyle/>
          <a:p>
            <a:pPr>
              <a:lnSpc>
                <a:spcPts val="3872"/>
              </a:lnSpc>
              <a:spcBef>
                <a:spcPct val="0"/>
              </a:spcBef>
            </a:pPr>
            <a:r>
              <a:rPr lang="en-US" sz="3872">
                <a:solidFill>
                  <a:srgbClr val="4B426F"/>
                </a:solidFill>
                <a:latin typeface="KG Primary Penmanship"/>
              </a:rPr>
              <a:t>a) 3 per le AC fino a 20 aderenti</a:t>
            </a:r>
          </a:p>
          <a:p>
            <a:pPr>
              <a:lnSpc>
                <a:spcPts val="3872"/>
              </a:lnSpc>
              <a:spcBef>
                <a:spcPct val="0"/>
              </a:spcBef>
            </a:pPr>
            <a:r>
              <a:rPr lang="en-US" sz="3872">
                <a:solidFill>
                  <a:srgbClr val="4B426F"/>
                </a:solidFill>
                <a:latin typeface="KG Primary Penmanship"/>
              </a:rPr>
              <a:t>b) 4 per le AC fino a 49 aderenti</a:t>
            </a:r>
          </a:p>
          <a:p>
            <a:pPr>
              <a:lnSpc>
                <a:spcPts val="3872"/>
              </a:lnSpc>
              <a:spcBef>
                <a:spcPct val="0"/>
              </a:spcBef>
            </a:pPr>
            <a:r>
              <a:rPr lang="en-US" sz="3872">
                <a:solidFill>
                  <a:srgbClr val="4B426F"/>
                </a:solidFill>
                <a:latin typeface="KG Primary Penmanship"/>
              </a:rPr>
              <a:t>c) 6 per le AC da almeno 50 aderenti + uno ogni 50 aderenti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3103003" y="2331495"/>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176717" y="4372871"/>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86637"/>
            <a:ext cx="12657343" cy="5772535"/>
          </a:xfrm>
          <a:prstGeom prst="rect">
            <a:avLst/>
          </a:prstGeom>
        </p:spPr>
        <p:txBody>
          <a:bodyPr lIns="0" tIns="0" rIns="0" bIns="0" rtlCol="0" anchor="t">
            <a:spAutoFit/>
          </a:bodyPr>
          <a:lstStyle/>
          <a:p>
            <a:pPr>
              <a:lnSpc>
                <a:spcPts val="5657"/>
              </a:lnSpc>
            </a:pPr>
            <a:r>
              <a:rPr lang="en-US" sz="5657">
                <a:solidFill>
                  <a:srgbClr val="0E0845"/>
                </a:solidFill>
                <a:latin typeface="KG Primary Penmanship"/>
              </a:rPr>
              <a:t>I consiglieri parrocchiali da eleggere sono:</a:t>
            </a:r>
          </a:p>
          <a:p>
            <a:pPr marL="1221365" lvl="1" indent="-610683">
              <a:lnSpc>
                <a:spcPts val="5657"/>
              </a:lnSpc>
              <a:buFont typeface="Arial"/>
              <a:buChar char="•"/>
            </a:pPr>
            <a:r>
              <a:rPr lang="en-US" sz="5657">
                <a:solidFill>
                  <a:srgbClr val="0E0845"/>
                </a:solidFill>
                <a:latin typeface="KG Primary Penmanship"/>
              </a:rPr>
              <a:t>in numero di tre per le associazioni territoriali fino a 29 aderenti;</a:t>
            </a:r>
          </a:p>
          <a:p>
            <a:pPr marL="1221365" lvl="1" indent="-610683">
              <a:lnSpc>
                <a:spcPts val="5657"/>
              </a:lnSpc>
              <a:buFont typeface="Arial"/>
              <a:buChar char="•"/>
            </a:pPr>
            <a:r>
              <a:rPr lang="en-US" sz="5657">
                <a:solidFill>
                  <a:srgbClr val="0E0845"/>
                </a:solidFill>
                <a:latin typeface="KG Primary Penmanship"/>
              </a:rPr>
              <a:t>in numero di quattro per le associazioni territoriali fino a 49 aderenti;</a:t>
            </a:r>
          </a:p>
          <a:p>
            <a:pPr marL="1221365" lvl="1" indent="-610683">
              <a:lnSpc>
                <a:spcPts val="5657"/>
              </a:lnSpc>
              <a:spcBef>
                <a:spcPct val="0"/>
              </a:spcBef>
              <a:buFont typeface="Arial"/>
              <a:buChar char="•"/>
            </a:pPr>
            <a:r>
              <a:rPr lang="en-US" sz="5657">
                <a:solidFill>
                  <a:srgbClr val="0E0845"/>
                </a:solidFill>
                <a:latin typeface="KG Primary Penmanship"/>
              </a:rPr>
              <a:t>in numero di sei per le associazioni territoriali da almeno 50 aderenti con un consigliere aggiuntivo ogni ulteriori cinquanta aderenti.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363831" y="6984374"/>
            <a:ext cx="4494446" cy="3247237"/>
          </a:xfrm>
          <a:custGeom>
            <a:avLst/>
            <a:gdLst/>
            <a:ahLst/>
            <a:cxnLst/>
            <a:rect l="l" t="t" r="r" b="b"/>
            <a:pathLst>
              <a:path w="4494446" h="3247237">
                <a:moveTo>
                  <a:pt x="0" y="0"/>
                </a:moveTo>
                <a:lnTo>
                  <a:pt x="4494447" y="0"/>
                </a:lnTo>
                <a:lnTo>
                  <a:pt x="4494447" y="3247237"/>
                </a:lnTo>
                <a:lnTo>
                  <a:pt x="0" y="32472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18</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presidente parrocchiale?</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Don Fernando Russo</a:t>
            </a:r>
          </a:p>
        </p:txBody>
      </p:sp>
      <p:sp>
        <p:nvSpPr>
          <p:cNvPr id="26" name="TextBox 26"/>
          <p:cNvSpPr txBox="1"/>
          <p:nvPr/>
        </p:nvSpPr>
        <p:spPr>
          <a:xfrm>
            <a:off x="11619472" y="5880668"/>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Vincenzo Formisano</a:t>
            </a:r>
          </a:p>
        </p:txBody>
      </p:sp>
      <p:sp>
        <p:nvSpPr>
          <p:cNvPr id="27" name="TextBox 27"/>
          <p:cNvSpPr txBox="1"/>
          <p:nvPr/>
        </p:nvSpPr>
        <p:spPr>
          <a:xfrm>
            <a:off x="11887022" y="8012424"/>
            <a:ext cx="5288964" cy="748022"/>
          </a:xfrm>
          <a:prstGeom prst="rect">
            <a:avLst/>
          </a:prstGeom>
        </p:spPr>
        <p:txBody>
          <a:bodyPr lIns="0" tIns="0" rIns="0" bIns="0" rtlCol="0" anchor="t">
            <a:spAutoFit/>
          </a:bodyPr>
          <a:lstStyle/>
          <a:p>
            <a:pPr algn="ctr">
              <a:lnSpc>
                <a:spcPts val="5595"/>
              </a:lnSpc>
            </a:pPr>
            <a:r>
              <a:rPr lang="en-US" sz="5595">
                <a:solidFill>
                  <a:srgbClr val="4B426F"/>
                </a:solidFill>
                <a:latin typeface="KG Primary Penmanship"/>
              </a:rPr>
              <a:t>D. Ida Falco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18</a:t>
            </a:r>
          </a:p>
        </p:txBody>
      </p:sp>
      <p:sp>
        <p:nvSpPr>
          <p:cNvPr id="6" name="TextBox 6"/>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presidente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Don Fernando Russo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619472" y="5880668"/>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Vincenzo Formisano</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887022" y="8012424"/>
            <a:ext cx="5288964" cy="748022"/>
          </a:xfrm>
          <a:prstGeom prst="rect">
            <a:avLst/>
          </a:prstGeom>
        </p:spPr>
        <p:txBody>
          <a:bodyPr lIns="0" tIns="0" rIns="0" bIns="0" rtlCol="0" anchor="t">
            <a:spAutoFit/>
          </a:bodyPr>
          <a:lstStyle/>
          <a:p>
            <a:pPr algn="ctr">
              <a:lnSpc>
                <a:spcPts val="5595"/>
              </a:lnSpc>
            </a:pPr>
            <a:r>
              <a:rPr lang="en-US" sz="5595">
                <a:solidFill>
                  <a:srgbClr val="4B426F"/>
                </a:solidFill>
                <a:latin typeface="KG Primary Penmanship"/>
              </a:rPr>
              <a:t>D. Ida Falco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628081" y="3260210"/>
            <a:ext cx="11918789" cy="5998090"/>
          </a:xfrm>
          <a:prstGeom prst="rect">
            <a:avLst/>
          </a:prstGeom>
        </p:spPr>
        <p:txBody>
          <a:bodyPr lIns="0" tIns="0" rIns="0" bIns="0" rtlCol="0" anchor="t">
            <a:spAutoFit/>
          </a:bodyPr>
          <a:lstStyle/>
          <a:p>
            <a:pPr>
              <a:lnSpc>
                <a:spcPts val="5270"/>
              </a:lnSpc>
              <a:spcBef>
                <a:spcPct val="0"/>
              </a:spcBef>
            </a:pPr>
            <a:r>
              <a:rPr lang="en-US" sz="5270">
                <a:solidFill>
                  <a:srgbClr val="0E0845"/>
                </a:solidFill>
                <a:latin typeface="KG Primary Penmanship"/>
              </a:rPr>
              <a:t>Insieme al Consiglio parrocchiale [di Ac], il presidente agisce affinché la vita formativa in parrocchia sia qualificata: cura nel modo opportuno la scelta degli educatori e degli animatori, si prende a cuore la loro formazione. Tiene costanti legami con il centro diocesano, partecipa alle iniziatvie diocesane portando l'esperienza e la voce della propria associazione, fa da tramite tra il livello diocesano e la propria associazione.»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flipH="1">
            <a:off x="62705" y="6236933"/>
            <a:ext cx="4111273" cy="4350553"/>
          </a:xfrm>
          <a:custGeom>
            <a:avLst/>
            <a:gdLst/>
            <a:ahLst/>
            <a:cxnLst/>
            <a:rect l="l" t="t" r="r" b="b"/>
            <a:pathLst>
              <a:path w="4111273" h="4350553">
                <a:moveTo>
                  <a:pt x="4111272" y="0"/>
                </a:moveTo>
                <a:lnTo>
                  <a:pt x="0" y="0"/>
                </a:lnTo>
                <a:lnTo>
                  <a:pt x="0" y="4350553"/>
                </a:lnTo>
                <a:lnTo>
                  <a:pt x="4111272" y="4350553"/>
                </a:lnTo>
                <a:lnTo>
                  <a:pt x="411127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19</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Anna De Martino</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Amelia Santorelli</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Antonio Brandi</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Giuseppe Spogliatoio</a:t>
            </a:r>
          </a:p>
        </p:txBody>
      </p:sp>
      <p:sp>
        <p:nvSpPr>
          <p:cNvPr id="27" name="TextBox 27"/>
          <p:cNvSpPr txBox="1"/>
          <p:nvPr/>
        </p:nvSpPr>
        <p:spPr>
          <a:xfrm>
            <a:off x="1761224" y="4520436"/>
            <a:ext cx="8388034"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tesoriere (amministratore) parrocchiale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9" name="TextBox 9"/>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Anna De Martino</a:t>
            </a:r>
          </a:p>
        </p:txBody>
      </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4" name="TextBox 1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Amelia Santorelli</a:t>
            </a:r>
          </a:p>
        </p:txBody>
      </p:sp>
      <p:grpSp>
        <p:nvGrpSpPr>
          <p:cNvPr id="15" name="Group 15"/>
          <p:cNvGrpSpPr/>
          <p:nvPr/>
        </p:nvGrpSpPr>
        <p:grpSpPr>
          <a:xfrm>
            <a:off x="11201719" y="5528243"/>
            <a:ext cx="6659569" cy="141738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9" name="TextBox 19"/>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Antonio Brandi</a:t>
            </a:r>
          </a:p>
        </p:txBody>
      </p:sp>
      <p:grpSp>
        <p:nvGrpSpPr>
          <p:cNvPr id="20" name="Group 20"/>
          <p:cNvGrpSpPr/>
          <p:nvPr/>
        </p:nvGrpSpPr>
        <p:grpSpPr>
          <a:xfrm>
            <a:off x="11201719" y="7650474"/>
            <a:ext cx="6659569" cy="1417381"/>
            <a:chOff x="0" y="0"/>
            <a:chExt cx="2024286" cy="430836"/>
          </a:xfrm>
        </p:grpSpPr>
        <p:sp>
          <p:nvSpPr>
            <p:cNvPr id="21" name="Freeform 2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2" name="Freeform 2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3" name="Freeform 2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4" name="TextBox 24"/>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Giuseppe Spogliatoio</a:t>
            </a:r>
          </a:p>
        </p:txBody>
      </p:sp>
      <p:sp>
        <p:nvSpPr>
          <p:cNvPr id="25" name="TextBox 2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19</a:t>
            </a:r>
          </a:p>
        </p:txBody>
      </p:sp>
      <p:sp>
        <p:nvSpPr>
          <p:cNvPr id="26" name="TextBox 26"/>
          <p:cNvSpPr txBox="1"/>
          <p:nvPr/>
        </p:nvSpPr>
        <p:spPr>
          <a:xfrm>
            <a:off x="1761224" y="4520436"/>
            <a:ext cx="8388034"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tesoriere (amministratore) parrocchiale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755909" y="3126256"/>
            <a:ext cx="12312903" cy="6132044"/>
          </a:xfrm>
          <a:prstGeom prst="rect">
            <a:avLst/>
          </a:prstGeom>
        </p:spPr>
        <p:txBody>
          <a:bodyPr lIns="0" tIns="0" rIns="0" bIns="0" rtlCol="0" anchor="t">
            <a:spAutoFit/>
          </a:bodyPr>
          <a:lstStyle/>
          <a:p>
            <a:pPr>
              <a:lnSpc>
                <a:spcPts val="6902"/>
              </a:lnSpc>
              <a:spcBef>
                <a:spcPct val="0"/>
              </a:spcBef>
            </a:pPr>
            <a:r>
              <a:rPr lang="en-US" sz="6902">
                <a:solidFill>
                  <a:srgbClr val="0E0845"/>
                </a:solidFill>
                <a:latin typeface="KG Primary Penmanship"/>
              </a:rPr>
              <a:t>L’Amministratore avrà il compito di gestire gli aspetti economici dei vari settori, riportando periodicamente al Consiglio le informazioni relative ad entrate ed uscite. Curerà, inoltre, gli aspetti burocratici e tecnici nel periodo del tesseramento.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Freeform 11"/>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12" name="Group 12"/>
          <p:cNvGrpSpPr/>
          <p:nvPr/>
        </p:nvGrpSpPr>
        <p:grpSpPr>
          <a:xfrm>
            <a:off x="11259639" y="5143500"/>
            <a:ext cx="5999661" cy="127693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59639" y="6753806"/>
            <a:ext cx="5999661" cy="127693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rot="-309073">
            <a:off x="-168333" y="5824318"/>
            <a:ext cx="2394065" cy="4114800"/>
          </a:xfrm>
          <a:custGeom>
            <a:avLst/>
            <a:gdLst/>
            <a:ahLst/>
            <a:cxnLst/>
            <a:rect l="l" t="t" r="r" b="b"/>
            <a:pathLst>
              <a:path w="2394065" h="4114800">
                <a:moveTo>
                  <a:pt x="0" y="0"/>
                </a:moveTo>
                <a:lnTo>
                  <a:pt x="2394066" y="0"/>
                </a:lnTo>
                <a:lnTo>
                  <a:pt x="23940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a:t>
            </a:r>
          </a:p>
        </p:txBody>
      </p:sp>
      <p:sp>
        <p:nvSpPr>
          <p:cNvPr id="22" name="TextBox 22"/>
          <p:cNvSpPr txBox="1"/>
          <p:nvPr/>
        </p:nvSpPr>
        <p:spPr>
          <a:xfrm>
            <a:off x="1786463" y="4353262"/>
            <a:ext cx="8337557"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Come si chiamava il primo nucleo di Azione Cattolica?</a:t>
            </a:r>
          </a:p>
        </p:txBody>
      </p:sp>
      <p:sp>
        <p:nvSpPr>
          <p:cNvPr id="23" name="TextBox 2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Associazione Cattolica</a:t>
            </a:r>
          </a:p>
        </p:txBody>
      </p:sp>
      <p:sp>
        <p:nvSpPr>
          <p:cNvPr id="24" name="TextBox 24"/>
          <p:cNvSpPr txBox="1"/>
          <p:nvPr/>
        </p:nvSpPr>
        <p:spPr>
          <a:xfrm>
            <a:off x="11619472" y="3553162"/>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Associazione dei  giovani cattolici</a:t>
            </a:r>
          </a:p>
        </p:txBody>
      </p:sp>
      <p:sp>
        <p:nvSpPr>
          <p:cNvPr id="25" name="TextBox 2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6" name="TextBox 26"/>
          <p:cNvSpPr txBox="1"/>
          <p:nvPr/>
        </p:nvSpPr>
        <p:spPr>
          <a:xfrm>
            <a:off x="11619472" y="5163178"/>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Società della gioventù cattolica italiana</a:t>
            </a:r>
          </a:p>
        </p:txBody>
      </p:sp>
      <p:sp>
        <p:nvSpPr>
          <p:cNvPr id="27" name="TextBox 27"/>
          <p:cNvSpPr txBox="1"/>
          <p:nvPr/>
        </p:nvSpPr>
        <p:spPr>
          <a:xfrm>
            <a:off x="11619472" y="6772856"/>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Società dei laici   cattolici italiani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456134" y="6348574"/>
            <a:ext cx="3687352" cy="3938426"/>
          </a:xfrm>
          <a:custGeom>
            <a:avLst/>
            <a:gdLst/>
            <a:ahLst/>
            <a:cxnLst/>
            <a:rect l="l" t="t" r="r" b="b"/>
            <a:pathLst>
              <a:path w="3687352" h="3938426">
                <a:moveTo>
                  <a:pt x="0" y="0"/>
                </a:moveTo>
                <a:lnTo>
                  <a:pt x="3687352" y="0"/>
                </a:lnTo>
                <a:lnTo>
                  <a:pt x="3687352" y="3938426"/>
                </a:lnTo>
                <a:lnTo>
                  <a:pt x="0" y="3938426"/>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2o</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segretario parrocchiale?</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Ida Falco</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Giuseppe Spogliatoio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l’attuale segretario parrocchiale?</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Anna De Martino</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Ida Falco</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Giuseppe Spogliatoio</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715567" y="3537382"/>
            <a:ext cx="11743818" cy="5286397"/>
          </a:xfrm>
          <a:prstGeom prst="rect">
            <a:avLst/>
          </a:prstGeom>
        </p:spPr>
        <p:txBody>
          <a:bodyPr lIns="0" tIns="0" rIns="0" bIns="0" rtlCol="0" anchor="t">
            <a:spAutoFit/>
          </a:bodyPr>
          <a:lstStyle/>
          <a:p>
            <a:pPr>
              <a:lnSpc>
                <a:spcPts val="5968"/>
              </a:lnSpc>
              <a:spcBef>
                <a:spcPct val="0"/>
              </a:spcBef>
            </a:pPr>
            <a:r>
              <a:rPr lang="en-US" sz="5968">
                <a:solidFill>
                  <a:srgbClr val="0E0845"/>
                </a:solidFill>
                <a:latin typeface="KG Primary Penmanship"/>
              </a:rPr>
              <a:t>Il Segretario favorirà l’ordine durante gli incontri del Consiglio parrocchiale, si occuperà di curare i rapporti più tecnici tra il Consiglio e gli aderenti e formalmente redigerà i verbali utili ai fini di una corretta gestione delle informazioni che periodicamente vengono condivise tra Consiglio, Assistente e Comunità.</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9525" y="7223224"/>
            <a:ext cx="4503492" cy="3345039"/>
          </a:xfrm>
          <a:custGeom>
            <a:avLst/>
            <a:gdLst/>
            <a:ahLst/>
            <a:cxnLst/>
            <a:rect l="l" t="t" r="r" b="b"/>
            <a:pathLst>
              <a:path w="4503492" h="3345039">
                <a:moveTo>
                  <a:pt x="0" y="0"/>
                </a:moveTo>
                <a:lnTo>
                  <a:pt x="4503492" y="0"/>
                </a:lnTo>
                <a:lnTo>
                  <a:pt x="4503492" y="3345039"/>
                </a:lnTo>
                <a:lnTo>
                  <a:pt x="0" y="3345039"/>
                </a:lnTo>
                <a:lnTo>
                  <a:pt x="0" y="0"/>
                </a:lnTo>
                <a:close/>
              </a:path>
            </a:pathLst>
          </a:custGeom>
          <a:blipFill>
            <a:blip r:embed="rId5"/>
            <a:stretch>
              <a:fillRect l="-84323" b="-11671"/>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21</a:t>
            </a:r>
          </a:p>
        </p:txBody>
      </p:sp>
      <p:sp>
        <p:nvSpPr>
          <p:cNvPr id="23" name="TextBox 23"/>
          <p:cNvSpPr txBox="1"/>
          <p:nvPr/>
        </p:nvSpPr>
        <p:spPr>
          <a:xfrm>
            <a:off x="1761224" y="4459418"/>
            <a:ext cx="8388034" cy="3373178"/>
          </a:xfrm>
          <a:prstGeom prst="rect">
            <a:avLst/>
          </a:prstGeom>
        </p:spPr>
        <p:txBody>
          <a:bodyPr lIns="0" tIns="0" rIns="0" bIns="0" rtlCol="0" anchor="t">
            <a:spAutoFit/>
          </a:bodyPr>
          <a:lstStyle/>
          <a:p>
            <a:pPr algn="ctr">
              <a:lnSpc>
                <a:spcPts val="6496"/>
              </a:lnSpc>
            </a:pPr>
            <a:r>
              <a:rPr lang="en-US" sz="7922">
                <a:solidFill>
                  <a:srgbClr val="0E0845"/>
                </a:solidFill>
                <a:latin typeface="KG Primary Penmanship"/>
              </a:rPr>
              <a:t>Chi ha ricoperto l’incarico di responsabile adulti parrocchiale nell’ultimo quadriennio?</a:t>
            </a:r>
          </a:p>
        </p:txBody>
      </p:sp>
      <p:sp>
        <p:nvSpPr>
          <p:cNvPr id="24" name="TextBox 24"/>
          <p:cNvSpPr txBox="1"/>
          <p:nvPr/>
        </p:nvSpPr>
        <p:spPr>
          <a:xfrm>
            <a:off x="11798440" y="1502251"/>
            <a:ext cx="5655572" cy="1389411"/>
          </a:xfrm>
          <a:prstGeom prst="rect">
            <a:avLst/>
          </a:prstGeom>
        </p:spPr>
        <p:txBody>
          <a:bodyPr lIns="0" tIns="0" rIns="0" bIns="0" rtlCol="0" anchor="t">
            <a:spAutoFit/>
          </a:bodyPr>
          <a:lstStyle/>
          <a:p>
            <a:pPr algn="ctr">
              <a:lnSpc>
                <a:spcPts val="5357"/>
              </a:lnSpc>
            </a:pPr>
            <a:r>
              <a:rPr lang="en-US" sz="5357">
                <a:solidFill>
                  <a:srgbClr val="4B426F"/>
                </a:solidFill>
                <a:latin typeface="KG Primary Penmanship"/>
              </a:rPr>
              <a:t>A. Andrea Nappi (O’ Mascell)</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Ilva Febbraio</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Anna Chiaravalle</a:t>
            </a:r>
          </a:p>
        </p:txBody>
      </p:sp>
      <p:sp>
        <p:nvSpPr>
          <p:cNvPr id="27" name="TextBox 27"/>
          <p:cNvSpPr txBox="1"/>
          <p:nvPr/>
        </p:nvSpPr>
        <p:spPr>
          <a:xfrm>
            <a:off x="11590513" y="7656088"/>
            <a:ext cx="5863500" cy="1411767"/>
          </a:xfrm>
          <a:prstGeom prst="rect">
            <a:avLst/>
          </a:prstGeom>
        </p:spPr>
        <p:txBody>
          <a:bodyPr lIns="0" tIns="0" rIns="0" bIns="0" rtlCol="0" anchor="t">
            <a:spAutoFit/>
          </a:bodyPr>
          <a:lstStyle/>
          <a:p>
            <a:pPr algn="ctr">
              <a:lnSpc>
                <a:spcPts val="5403"/>
              </a:lnSpc>
            </a:pPr>
            <a:r>
              <a:rPr lang="en-US" sz="5403">
                <a:solidFill>
                  <a:srgbClr val="4B426F"/>
                </a:solidFill>
                <a:latin typeface="KG Primary Penmanship"/>
              </a:rPr>
              <a:t>D. Tutte e 3 le risposte sono corrette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316543"/>
            <a:ext cx="8388034"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ha ricoperto l’incarico di responsabile adulti parrocchiale nell’ultimo quadriennio?</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21</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798440" y="1502251"/>
            <a:ext cx="5655572" cy="1389411"/>
          </a:xfrm>
          <a:prstGeom prst="rect">
            <a:avLst/>
          </a:prstGeom>
        </p:spPr>
        <p:txBody>
          <a:bodyPr lIns="0" tIns="0" rIns="0" bIns="0" rtlCol="0" anchor="t">
            <a:spAutoFit/>
          </a:bodyPr>
          <a:lstStyle/>
          <a:p>
            <a:pPr algn="ctr">
              <a:lnSpc>
                <a:spcPts val="5357"/>
              </a:lnSpc>
            </a:pPr>
            <a:r>
              <a:rPr lang="en-US" sz="5357">
                <a:solidFill>
                  <a:srgbClr val="4B426F"/>
                </a:solidFill>
                <a:latin typeface="KG Primary Penmanship"/>
              </a:rPr>
              <a:t>A. Andrea Nappi (O’ Mascell)</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Ilva Febbraio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Anna Chiaravalle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590513" y="7656088"/>
            <a:ext cx="5863500" cy="1411767"/>
          </a:xfrm>
          <a:prstGeom prst="rect">
            <a:avLst/>
          </a:prstGeom>
        </p:spPr>
        <p:txBody>
          <a:bodyPr lIns="0" tIns="0" rIns="0" bIns="0" rtlCol="0" anchor="t">
            <a:spAutoFit/>
          </a:bodyPr>
          <a:lstStyle/>
          <a:p>
            <a:pPr algn="ctr">
              <a:lnSpc>
                <a:spcPts val="5403"/>
              </a:lnSpc>
            </a:pPr>
            <a:r>
              <a:rPr lang="en-US" sz="5403">
                <a:solidFill>
                  <a:srgbClr val="4B426F"/>
                </a:solidFill>
                <a:latin typeface="KG Primary Penmanship"/>
              </a:rPr>
              <a:t>D. Tutte e 3 le risposte sono corrette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299998"/>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303521" y="5143500"/>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18008" y="3225679"/>
            <a:ext cx="12289434" cy="6032621"/>
          </a:xfrm>
          <a:prstGeom prst="rect">
            <a:avLst/>
          </a:prstGeom>
        </p:spPr>
        <p:txBody>
          <a:bodyPr lIns="0" tIns="0" rIns="0" bIns="0" rtlCol="0" anchor="t">
            <a:spAutoFit/>
          </a:bodyPr>
          <a:lstStyle/>
          <a:p>
            <a:pPr>
              <a:lnSpc>
                <a:spcPts val="4340"/>
              </a:lnSpc>
            </a:pPr>
            <a:r>
              <a:rPr lang="en-US" sz="4340">
                <a:solidFill>
                  <a:srgbClr val="0E0845"/>
                </a:solidFill>
                <a:latin typeface="KG Primary Penmanship"/>
              </a:rPr>
              <a:t>Il responsabile adulti si impegna a garantire la proposta e la qualità del cammino formativo.</a:t>
            </a:r>
          </a:p>
          <a:p>
            <a:pPr>
              <a:lnSpc>
                <a:spcPts val="4340"/>
              </a:lnSpc>
            </a:pPr>
            <a:r>
              <a:rPr lang="en-US" sz="4340">
                <a:solidFill>
                  <a:srgbClr val="0E0845"/>
                </a:solidFill>
                <a:latin typeface="KG Primary Penmanship"/>
              </a:rPr>
              <a:t>Ha cura di accompagnare le vocazioni educative e fa in modo che il gruppo adulti abbia animatori formati.</a:t>
            </a:r>
          </a:p>
          <a:p>
            <a:pPr>
              <a:lnSpc>
                <a:spcPts val="4340"/>
              </a:lnSpc>
            </a:pPr>
            <a:r>
              <a:rPr lang="en-US" sz="4340">
                <a:solidFill>
                  <a:srgbClr val="0E0845"/>
                </a:solidFill>
                <a:latin typeface="KG Primary Penmanship"/>
              </a:rPr>
              <a:t>Poiché ciascun adulto ha spesso un cammino ben avviato e porta esperienze vissute, qui il percorso formativo si caratterizza soprattutto come ricerca condivisa alla quale l’animatore partecipa offrendo contenuti, facendo proposte e suggerendo esperienze, in grado di far progredire il cammino comune. </a:t>
            </a:r>
          </a:p>
          <a:p>
            <a:pPr>
              <a:lnSpc>
                <a:spcPts val="4340"/>
              </a:lnSpc>
              <a:spcBef>
                <a:spcPct val="0"/>
              </a:spcBef>
            </a:pPr>
            <a:r>
              <a:rPr lang="en-US" sz="4340">
                <a:solidFill>
                  <a:srgbClr val="0E0845"/>
                </a:solidFill>
                <a:latin typeface="KG Primary Penmanship"/>
              </a:rPr>
              <a:t>È una persona che non si pone al di sopra delle altre, ma piuttosto che si mette in gioco all’interno di un percorso comune.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7263800"/>
            <a:ext cx="4653178" cy="3204876"/>
          </a:xfrm>
          <a:custGeom>
            <a:avLst/>
            <a:gdLst/>
            <a:ahLst/>
            <a:cxnLst/>
            <a:rect l="l" t="t" r="r" b="b"/>
            <a:pathLst>
              <a:path w="4653178" h="3204876">
                <a:moveTo>
                  <a:pt x="0" y="0"/>
                </a:moveTo>
                <a:lnTo>
                  <a:pt x="4653178" y="0"/>
                </a:lnTo>
                <a:lnTo>
                  <a:pt x="4653178" y="3204876"/>
                </a:lnTo>
                <a:lnTo>
                  <a:pt x="0" y="3204876"/>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22</a:t>
            </a:r>
          </a:p>
        </p:txBody>
      </p:sp>
      <p:sp>
        <p:nvSpPr>
          <p:cNvPr id="23" name="TextBox 23"/>
          <p:cNvSpPr txBox="1"/>
          <p:nvPr/>
        </p:nvSpPr>
        <p:spPr>
          <a:xfrm>
            <a:off x="1761224" y="4348986"/>
            <a:ext cx="8388034" cy="3232448"/>
          </a:xfrm>
          <a:prstGeom prst="rect">
            <a:avLst/>
          </a:prstGeom>
        </p:spPr>
        <p:txBody>
          <a:bodyPr lIns="0" tIns="0" rIns="0" bIns="0" rtlCol="0" anchor="t">
            <a:spAutoFit/>
          </a:bodyPr>
          <a:lstStyle/>
          <a:p>
            <a:pPr algn="ctr">
              <a:lnSpc>
                <a:spcPts val="6179"/>
              </a:lnSpc>
            </a:pPr>
            <a:r>
              <a:rPr lang="en-US" sz="7922">
                <a:solidFill>
                  <a:srgbClr val="0E0845"/>
                </a:solidFill>
                <a:latin typeface="KG Primary Penmanship"/>
              </a:rPr>
              <a:t>Chi ha ricoperto l’incarico di coordinatore ACR nell’ultimo quadriennio?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Vincenzo Addeo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Nicola Settembre</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Virginia De Martino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316543"/>
            <a:ext cx="8388034"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ha ricoperto l’incarico di coordinatore ACR nell’ultimo quadriennio?</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0" name="TextBox 10"/>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Vincenzo Addeo</a:t>
            </a:r>
          </a:p>
        </p:txBody>
      </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5" name="TextBox 1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Amelia Santorelli</a:t>
            </a:r>
          </a:p>
        </p:txBody>
      </p:sp>
      <p:grpSp>
        <p:nvGrpSpPr>
          <p:cNvPr id="16" name="Group 16"/>
          <p:cNvGrpSpPr/>
          <p:nvPr/>
        </p:nvGrpSpPr>
        <p:grpSpPr>
          <a:xfrm>
            <a:off x="11201719" y="5528243"/>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Nicola Settembre</a:t>
            </a:r>
          </a:p>
        </p:txBody>
      </p:sp>
      <p:grpSp>
        <p:nvGrpSpPr>
          <p:cNvPr id="21" name="Group 21"/>
          <p:cNvGrpSpPr/>
          <p:nvPr/>
        </p:nvGrpSpPr>
        <p:grpSpPr>
          <a:xfrm>
            <a:off x="11201719" y="7650474"/>
            <a:ext cx="6659569" cy="141738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Virginia De Martino</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362011"/>
            <a:ext cx="11903207" cy="5896289"/>
          </a:xfrm>
          <a:prstGeom prst="rect">
            <a:avLst/>
          </a:prstGeom>
        </p:spPr>
        <p:txBody>
          <a:bodyPr lIns="0" tIns="0" rIns="0" bIns="0" rtlCol="0" anchor="t">
            <a:spAutoFit/>
          </a:bodyPr>
          <a:lstStyle/>
          <a:p>
            <a:pPr>
              <a:lnSpc>
                <a:spcPts val="5804"/>
              </a:lnSpc>
              <a:spcBef>
                <a:spcPct val="0"/>
              </a:spcBef>
            </a:pPr>
            <a:r>
              <a:rPr lang="en-US" sz="5804">
                <a:solidFill>
                  <a:srgbClr val="0E0845"/>
                </a:solidFill>
                <a:latin typeface="KG Primary Penmanship"/>
              </a:rPr>
              <a:t>Il Responsabile ACR sarà il punto di riferimento per gli educatori e catechisti di AC che svolgono il loro servizio per i più piccoli. Garantirà l’ordine dei momenti di programmazione e di verifica e sarà il mediatore ed il referente per gli eventi parrocchiali che vedono coinvolti tutti i bambini e i ragazzi più piccoli (fino al Sacramento della Confermazione).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62705" y="5965817"/>
            <a:ext cx="4611606" cy="4352203"/>
          </a:xfrm>
          <a:custGeom>
            <a:avLst/>
            <a:gdLst/>
            <a:ahLst/>
            <a:cxnLst/>
            <a:rect l="l" t="t" r="r" b="b"/>
            <a:pathLst>
              <a:path w="4611606" h="4352203">
                <a:moveTo>
                  <a:pt x="0" y="0"/>
                </a:moveTo>
                <a:lnTo>
                  <a:pt x="4611606" y="0"/>
                </a:lnTo>
                <a:lnTo>
                  <a:pt x="4611606" y="4352203"/>
                </a:lnTo>
                <a:lnTo>
                  <a:pt x="0" y="4352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23</a:t>
            </a:r>
          </a:p>
        </p:txBody>
      </p:sp>
      <p:sp>
        <p:nvSpPr>
          <p:cNvPr id="23" name="TextBox 23"/>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il/la socio/a più anziano?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Angelina Napolitano</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Anna Chiaravalle</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Rachele Caccavale</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Andrea Nappi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353319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7" name="Freeform 7"/>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9" name="Group 9"/>
          <p:cNvGrpSpPr/>
          <p:nvPr/>
        </p:nvGrpSpPr>
        <p:grpSpPr>
          <a:xfrm>
            <a:off x="11259639" y="1924144"/>
            <a:ext cx="5999661" cy="127693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59639" y="5143500"/>
            <a:ext cx="5999661" cy="127693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59639" y="6753806"/>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a:t>
            </a:r>
          </a:p>
        </p:txBody>
      </p:sp>
      <p:sp>
        <p:nvSpPr>
          <p:cNvPr id="22" name="TextBox 22"/>
          <p:cNvSpPr txBox="1"/>
          <p:nvPr/>
        </p:nvSpPr>
        <p:spPr>
          <a:xfrm>
            <a:off x="11619472" y="6772856"/>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Società dei laici   cattolici italiani</a:t>
            </a:r>
          </a:p>
        </p:txBody>
      </p:sp>
      <p:sp>
        <p:nvSpPr>
          <p:cNvPr id="23" name="TextBox 23"/>
          <p:cNvSpPr txBox="1"/>
          <p:nvPr/>
        </p:nvSpPr>
        <p:spPr>
          <a:xfrm>
            <a:off x="11619472" y="5163178"/>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Società della gioventù cattolica italiana</a:t>
            </a:r>
          </a:p>
        </p:txBody>
      </p:sp>
      <p:sp>
        <p:nvSpPr>
          <p:cNvPr id="24" name="TextBox 24"/>
          <p:cNvSpPr txBox="1"/>
          <p:nvPr/>
        </p:nvSpPr>
        <p:spPr>
          <a:xfrm>
            <a:off x="11619472" y="3553162"/>
            <a:ext cx="4751854"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Associazione dei  giovani cattolici</a:t>
            </a:r>
          </a:p>
        </p:txBody>
      </p:sp>
      <p:sp>
        <p:nvSpPr>
          <p:cNvPr id="25" name="TextBox 25"/>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Associazione Cattolica</a:t>
            </a:r>
          </a:p>
        </p:txBody>
      </p:sp>
      <p:sp>
        <p:nvSpPr>
          <p:cNvPr id="26" name="TextBox 26"/>
          <p:cNvSpPr txBox="1"/>
          <p:nvPr/>
        </p:nvSpPr>
        <p:spPr>
          <a:xfrm>
            <a:off x="1786463" y="4353262"/>
            <a:ext cx="8337557"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Come si chiamava il primo nucleo di Azione Cattolica?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23</a:t>
            </a:r>
          </a:p>
        </p:txBody>
      </p:sp>
      <p:sp>
        <p:nvSpPr>
          <p:cNvPr id="6" name="TextBox 6"/>
          <p:cNvSpPr txBox="1"/>
          <p:nvPr/>
        </p:nvSpPr>
        <p:spPr>
          <a:xfrm>
            <a:off x="1761224" y="4842616"/>
            <a:ext cx="8388034"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il/la socio/a più anziano?</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Angelina Napolitano</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Anna Chiaravalle</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Rachele Caccavale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Andrea Nappi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556177" y="3864196"/>
            <a:ext cx="12180744" cy="4662082"/>
          </a:xfrm>
          <a:prstGeom prst="rect">
            <a:avLst/>
          </a:prstGeom>
        </p:spPr>
        <p:txBody>
          <a:bodyPr lIns="0" tIns="0" rIns="0" bIns="0" rtlCol="0" anchor="t">
            <a:spAutoFit/>
          </a:bodyPr>
          <a:lstStyle/>
          <a:p>
            <a:pPr>
              <a:lnSpc>
                <a:spcPts val="9136"/>
              </a:lnSpc>
            </a:pPr>
            <a:r>
              <a:rPr lang="en-US" sz="9136">
                <a:solidFill>
                  <a:srgbClr val="0E0845"/>
                </a:solidFill>
                <a:latin typeface="KG Primary Penmanship"/>
              </a:rPr>
              <a:t>La socia più anziana è Angelina Sirignano con i suoi ben 92 anni! (04/11/1930).</a:t>
            </a:r>
          </a:p>
          <a:p>
            <a:pPr>
              <a:lnSpc>
                <a:spcPts val="9136"/>
              </a:lnSpc>
              <a:spcBef>
                <a:spcPct val="0"/>
              </a:spcBef>
            </a:pPr>
            <a:endParaRPr lang="en-US" sz="9136">
              <a:solidFill>
                <a:srgbClr val="0E0845"/>
              </a:solidFill>
              <a:latin typeface="KG Primary Penmanship"/>
            </a:endParaRPr>
          </a:p>
        </p:txBody>
      </p:sp>
      <p:sp>
        <p:nvSpPr>
          <p:cNvPr id="5" name="Freeform 5"/>
          <p:cNvSpPr/>
          <p:nvPr/>
        </p:nvSpPr>
        <p:spPr>
          <a:xfrm>
            <a:off x="11677542" y="5374233"/>
            <a:ext cx="4656586" cy="4551813"/>
          </a:xfrm>
          <a:custGeom>
            <a:avLst/>
            <a:gdLst/>
            <a:ahLst/>
            <a:cxnLst/>
            <a:rect l="l" t="t" r="r" b="b"/>
            <a:pathLst>
              <a:path w="4656586" h="4551813">
                <a:moveTo>
                  <a:pt x="0" y="0"/>
                </a:moveTo>
                <a:lnTo>
                  <a:pt x="4656586" y="0"/>
                </a:lnTo>
                <a:lnTo>
                  <a:pt x="4656586" y="4551813"/>
                </a:lnTo>
                <a:lnTo>
                  <a:pt x="0" y="45518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Freeform 6"/>
          <p:cNvSpPr/>
          <p:nvPr/>
        </p:nvSpPr>
        <p:spPr>
          <a:xfrm>
            <a:off x="381734" y="7126510"/>
            <a:ext cx="2814890" cy="2799536"/>
          </a:xfrm>
          <a:custGeom>
            <a:avLst/>
            <a:gdLst/>
            <a:ahLst/>
            <a:cxnLst/>
            <a:rect l="l" t="t" r="r" b="b"/>
            <a:pathLst>
              <a:path w="2814890" h="2799536">
                <a:moveTo>
                  <a:pt x="0" y="0"/>
                </a:moveTo>
                <a:lnTo>
                  <a:pt x="2814890" y="0"/>
                </a:lnTo>
                <a:lnTo>
                  <a:pt x="2814890" y="2799536"/>
                </a:lnTo>
                <a:lnTo>
                  <a:pt x="0" y="2799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7" name="TextBox 7"/>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8" name="TextBox 8"/>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416977" y="5715776"/>
            <a:ext cx="2688494" cy="4440733"/>
          </a:xfrm>
          <a:custGeom>
            <a:avLst/>
            <a:gdLst/>
            <a:ahLst/>
            <a:cxnLst/>
            <a:rect l="l" t="t" r="r" b="b"/>
            <a:pathLst>
              <a:path w="2688494" h="4440733">
                <a:moveTo>
                  <a:pt x="0" y="0"/>
                </a:moveTo>
                <a:lnTo>
                  <a:pt x="2688494" y="0"/>
                </a:lnTo>
                <a:lnTo>
                  <a:pt x="2688494" y="4440734"/>
                </a:lnTo>
                <a:lnTo>
                  <a:pt x="0" y="4440734"/>
                </a:lnTo>
                <a:lnTo>
                  <a:pt x="0" y="0"/>
                </a:lnTo>
                <a:close/>
              </a:path>
            </a:pathLst>
          </a:custGeom>
          <a:blipFill>
            <a:blip r:embed="rId5"/>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24</a:t>
            </a:r>
          </a:p>
        </p:txBody>
      </p:sp>
      <p:sp>
        <p:nvSpPr>
          <p:cNvPr id="23" name="TextBox 23"/>
          <p:cNvSpPr txBox="1"/>
          <p:nvPr/>
        </p:nvSpPr>
        <p:spPr>
          <a:xfrm>
            <a:off x="1761224" y="4966268"/>
            <a:ext cx="8388034" cy="1054418"/>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 socio più piccolo?</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Antonio Messina</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Nicola Iovino</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Alberto Di Meo</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Pasquale Caliendo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24</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Antonio Messina</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Nicola Iovino</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Alberto Di Meo</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Pasquale Caliendo</a:t>
            </a:r>
          </a:p>
        </p:txBody>
      </p:sp>
      <p:sp>
        <p:nvSpPr>
          <p:cNvPr id="26" name="TextBox 26"/>
          <p:cNvSpPr txBox="1"/>
          <p:nvPr/>
        </p:nvSpPr>
        <p:spPr>
          <a:xfrm>
            <a:off x="1761224" y="5508448"/>
            <a:ext cx="8388034" cy="1054418"/>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il socio più piccolo?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TextBox 6"/>
          <p:cNvSpPr txBox="1"/>
          <p:nvPr/>
        </p:nvSpPr>
        <p:spPr>
          <a:xfrm>
            <a:off x="1556177" y="3447736"/>
            <a:ext cx="11903207" cy="4922193"/>
          </a:xfrm>
          <a:prstGeom prst="rect">
            <a:avLst/>
          </a:prstGeom>
        </p:spPr>
        <p:txBody>
          <a:bodyPr lIns="0" tIns="0" rIns="0" bIns="0" rtlCol="0" anchor="t">
            <a:spAutoFit/>
          </a:bodyPr>
          <a:lstStyle/>
          <a:p>
            <a:pPr>
              <a:lnSpc>
                <a:spcPts val="9647"/>
              </a:lnSpc>
            </a:pPr>
            <a:r>
              <a:rPr lang="en-US" sz="9647">
                <a:solidFill>
                  <a:srgbClr val="0E0845"/>
                </a:solidFill>
                <a:latin typeface="KG Primary Penmanship"/>
              </a:rPr>
              <a:t>Il socio più piccolo è Antonio Messina con i suoi 5 anni (nato il 19/02/2018).</a:t>
            </a:r>
          </a:p>
          <a:p>
            <a:pPr>
              <a:lnSpc>
                <a:spcPts val="9647"/>
              </a:lnSpc>
              <a:spcBef>
                <a:spcPct val="0"/>
              </a:spcBef>
            </a:pPr>
            <a:endParaRPr lang="en-US" sz="9647">
              <a:solidFill>
                <a:srgbClr val="0E0845"/>
              </a:solidFill>
              <a:latin typeface="KG Primary Penmanship"/>
            </a:endParaRPr>
          </a:p>
        </p:txBody>
      </p:sp>
      <p:sp>
        <p:nvSpPr>
          <p:cNvPr id="7" name="Freeform 7"/>
          <p:cNvSpPr/>
          <p:nvPr/>
        </p:nvSpPr>
        <p:spPr>
          <a:xfrm>
            <a:off x="381734" y="7126510"/>
            <a:ext cx="2814890" cy="2799536"/>
          </a:xfrm>
          <a:custGeom>
            <a:avLst/>
            <a:gdLst/>
            <a:ahLst/>
            <a:cxnLst/>
            <a:rect l="l" t="t" r="r" b="b"/>
            <a:pathLst>
              <a:path w="2814890" h="2799536">
                <a:moveTo>
                  <a:pt x="0" y="0"/>
                </a:moveTo>
                <a:lnTo>
                  <a:pt x="2814890" y="0"/>
                </a:lnTo>
                <a:lnTo>
                  <a:pt x="2814890" y="2799536"/>
                </a:lnTo>
                <a:lnTo>
                  <a:pt x="0" y="2799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8" name="Freeform 8"/>
          <p:cNvSpPr/>
          <p:nvPr/>
        </p:nvSpPr>
        <p:spPr>
          <a:xfrm>
            <a:off x="11677542" y="5374233"/>
            <a:ext cx="4656586" cy="4551813"/>
          </a:xfrm>
          <a:custGeom>
            <a:avLst/>
            <a:gdLst/>
            <a:ahLst/>
            <a:cxnLst/>
            <a:rect l="l" t="t" r="r" b="b"/>
            <a:pathLst>
              <a:path w="4656586" h="4551813">
                <a:moveTo>
                  <a:pt x="0" y="0"/>
                </a:moveTo>
                <a:lnTo>
                  <a:pt x="4656586" y="0"/>
                </a:lnTo>
                <a:lnTo>
                  <a:pt x="4656586" y="4551813"/>
                </a:lnTo>
                <a:lnTo>
                  <a:pt x="0" y="4551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255103" y="7505111"/>
            <a:ext cx="8262410" cy="3057092"/>
          </a:xfrm>
          <a:custGeom>
            <a:avLst/>
            <a:gdLst/>
            <a:ahLst/>
            <a:cxnLst/>
            <a:rect l="l" t="t" r="r" b="b"/>
            <a:pathLst>
              <a:path w="8262410" h="3057092">
                <a:moveTo>
                  <a:pt x="0" y="0"/>
                </a:moveTo>
                <a:lnTo>
                  <a:pt x="8262410" y="0"/>
                </a:lnTo>
                <a:lnTo>
                  <a:pt x="8262410" y="3057092"/>
                </a:lnTo>
                <a:lnTo>
                  <a:pt x="0" y="3057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25</a:t>
            </a:r>
          </a:p>
        </p:txBody>
      </p:sp>
      <p:sp>
        <p:nvSpPr>
          <p:cNvPr id="23" name="TextBox 23"/>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Come viene chiamato il mese di Gennaio dall’AC?</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Mese della Pace</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Mese della Gioia</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Mese della Carità</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Mese della Fraternità</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TextBox 20"/>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1" name="TextBox 21"/>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Come viene chiamato il mese di Gennaio dall’AC?</a:t>
            </a:r>
          </a:p>
        </p:txBody>
      </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Mese della Pace</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Mese della Gioia</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Mese della Carità</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Mese della Fraternità</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5" name="Freeform 5"/>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6" name="TextBox 6"/>
          <p:cNvSpPr txBox="1"/>
          <p:nvPr/>
        </p:nvSpPr>
        <p:spPr>
          <a:xfrm>
            <a:off x="1556177" y="3390586"/>
            <a:ext cx="12238897" cy="5550532"/>
          </a:xfrm>
          <a:prstGeom prst="rect">
            <a:avLst/>
          </a:prstGeom>
        </p:spPr>
        <p:txBody>
          <a:bodyPr lIns="0" tIns="0" rIns="0" bIns="0" rtlCol="0" anchor="t">
            <a:spAutoFit/>
          </a:bodyPr>
          <a:lstStyle/>
          <a:p>
            <a:pPr>
              <a:lnSpc>
                <a:spcPts val="6259"/>
              </a:lnSpc>
            </a:pPr>
            <a:r>
              <a:rPr lang="en-US" sz="6259">
                <a:solidFill>
                  <a:srgbClr val="0E0845"/>
                </a:solidFill>
                <a:latin typeface="KG Primary Penmanship"/>
              </a:rPr>
              <a:t>Perché gennaio è il mese della pace? Il primo gennaio del 1968 papa Paolo VI rivolse un pensiero alla Guerra del Vietnam, auspicando una tregua del conflitto in corso dal 1955.</a:t>
            </a:r>
          </a:p>
          <a:p>
            <a:pPr>
              <a:lnSpc>
                <a:spcPts val="6259"/>
              </a:lnSpc>
              <a:spcBef>
                <a:spcPct val="0"/>
              </a:spcBef>
            </a:pPr>
            <a:r>
              <a:rPr lang="en-US" sz="6259">
                <a:solidFill>
                  <a:srgbClr val="0E0845"/>
                </a:solidFill>
                <a:latin typeface="KG Primary Penmanship"/>
              </a:rPr>
              <a:t>In questo mese sono tenute anche le marce della Pace a livello parrocchiale o a livello diocesano.</a:t>
            </a:r>
          </a:p>
        </p:txBody>
      </p:sp>
      <p:sp>
        <p:nvSpPr>
          <p:cNvPr id="7" name="Freeform 7"/>
          <p:cNvSpPr/>
          <p:nvPr/>
        </p:nvSpPr>
        <p:spPr>
          <a:xfrm>
            <a:off x="6226880" y="8306589"/>
            <a:ext cx="5834241" cy="1903421"/>
          </a:xfrm>
          <a:custGeom>
            <a:avLst/>
            <a:gdLst/>
            <a:ahLst/>
            <a:cxnLst/>
            <a:rect l="l" t="t" r="r" b="b"/>
            <a:pathLst>
              <a:path w="5834241" h="1903421">
                <a:moveTo>
                  <a:pt x="0" y="0"/>
                </a:moveTo>
                <a:lnTo>
                  <a:pt x="5834240" y="0"/>
                </a:lnTo>
                <a:lnTo>
                  <a:pt x="5834240" y="1903422"/>
                </a:lnTo>
                <a:lnTo>
                  <a:pt x="0" y="1903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8" name="TextBox 8"/>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0" y="5143500"/>
            <a:ext cx="2629941" cy="5273064"/>
          </a:xfrm>
          <a:custGeom>
            <a:avLst/>
            <a:gdLst/>
            <a:ahLst/>
            <a:cxnLst/>
            <a:rect l="l" t="t" r="r" b="b"/>
            <a:pathLst>
              <a:path w="2629941" h="5273064">
                <a:moveTo>
                  <a:pt x="0" y="0"/>
                </a:moveTo>
                <a:lnTo>
                  <a:pt x="2629941" y="0"/>
                </a:lnTo>
                <a:lnTo>
                  <a:pt x="2629941" y="5273064"/>
                </a:lnTo>
                <a:lnTo>
                  <a:pt x="0" y="5273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26</a:t>
            </a:r>
          </a:p>
        </p:txBody>
      </p:sp>
      <p:sp>
        <p:nvSpPr>
          <p:cNvPr id="23" name="TextBox 23"/>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nazionale? </a:t>
            </a:r>
          </a:p>
        </p:txBody>
      </p:sp>
      <p:sp>
        <p:nvSpPr>
          <p:cNvPr id="24" name="TextBox 24"/>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Armida Barelli</a:t>
            </a:r>
          </a:p>
        </p:txBody>
      </p:sp>
      <p:sp>
        <p:nvSpPr>
          <p:cNvPr id="25" name="TextBox 25"/>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Paola Bignardi</a:t>
            </a:r>
          </a:p>
        </p:txBody>
      </p:sp>
      <p:sp>
        <p:nvSpPr>
          <p:cNvPr id="26" name="TextBox 26"/>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Pierina Belli </a:t>
            </a:r>
          </a:p>
        </p:txBody>
      </p:sp>
      <p:sp>
        <p:nvSpPr>
          <p:cNvPr id="27" name="TextBox 27"/>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Beatrice Draghetti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nazionale? </a:t>
            </a:r>
          </a:p>
        </p:txBody>
      </p:sp>
      <p:grpSp>
        <p:nvGrpSpPr>
          <p:cNvPr id="6" name="Group 6"/>
          <p:cNvGrpSpPr/>
          <p:nvPr/>
        </p:nvGrpSpPr>
        <p:grpSpPr>
          <a:xfrm>
            <a:off x="11201719" y="1474280"/>
            <a:ext cx="6659569" cy="1417381"/>
            <a:chOff x="0" y="0"/>
            <a:chExt cx="2024286" cy="430836"/>
          </a:xfrm>
        </p:grpSpPr>
        <p:sp>
          <p:nvSpPr>
            <p:cNvPr id="7" name="Freeform 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8" name="Freeform 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9" name="Freeform 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0" name="Group 10"/>
          <p:cNvGrpSpPr/>
          <p:nvPr/>
        </p:nvGrpSpPr>
        <p:grpSpPr>
          <a:xfrm>
            <a:off x="11201719" y="3406011"/>
            <a:ext cx="6659569" cy="1417381"/>
            <a:chOff x="0" y="0"/>
            <a:chExt cx="2024286" cy="430836"/>
          </a:xfrm>
        </p:grpSpPr>
        <p:sp>
          <p:nvSpPr>
            <p:cNvPr id="11" name="Freeform 11"/>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2" name="Freeform 12"/>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3" name="Freeform 13"/>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4" name="Group 14"/>
          <p:cNvGrpSpPr/>
          <p:nvPr/>
        </p:nvGrpSpPr>
        <p:grpSpPr>
          <a:xfrm>
            <a:off x="11201719" y="5528243"/>
            <a:ext cx="6659569" cy="1417381"/>
            <a:chOff x="0" y="0"/>
            <a:chExt cx="2024286" cy="430836"/>
          </a:xfrm>
        </p:grpSpPr>
        <p:sp>
          <p:nvSpPr>
            <p:cNvPr id="15" name="Freeform 1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6" name="Freeform 1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7" name="Freeform 1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8" name="Group 18"/>
          <p:cNvGrpSpPr/>
          <p:nvPr/>
        </p:nvGrpSpPr>
        <p:grpSpPr>
          <a:xfrm>
            <a:off x="11201719" y="7650474"/>
            <a:ext cx="6659569" cy="1417381"/>
            <a:chOff x="0" y="0"/>
            <a:chExt cx="2024286" cy="430836"/>
          </a:xfrm>
        </p:grpSpPr>
        <p:sp>
          <p:nvSpPr>
            <p:cNvPr id="19" name="Freeform 1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0" name="Freeform 2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1" name="Freeform 2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2" name="TextBox 22"/>
          <p:cNvSpPr txBox="1"/>
          <p:nvPr/>
        </p:nvSpPr>
        <p:spPr>
          <a:xfrm>
            <a:off x="11590513" y="1774635"/>
            <a:ext cx="5766144"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A. Armida Barelli</a:t>
            </a:r>
          </a:p>
        </p:txBody>
      </p:sp>
      <p:sp>
        <p:nvSpPr>
          <p:cNvPr id="23" name="TextBox 23"/>
          <p:cNvSpPr txBox="1"/>
          <p:nvPr/>
        </p:nvSpPr>
        <p:spPr>
          <a:xfrm>
            <a:off x="11347438" y="3706366"/>
            <a:ext cx="625229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B. Paola Bignardi</a:t>
            </a:r>
          </a:p>
        </p:txBody>
      </p:sp>
      <p:sp>
        <p:nvSpPr>
          <p:cNvPr id="24" name="TextBox 24"/>
          <p:cNvSpPr txBox="1"/>
          <p:nvPr/>
        </p:nvSpPr>
        <p:spPr>
          <a:xfrm>
            <a:off x="11493156" y="5811026"/>
            <a:ext cx="5824063"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C. Pierina Belli </a:t>
            </a:r>
          </a:p>
        </p:txBody>
      </p:sp>
      <p:sp>
        <p:nvSpPr>
          <p:cNvPr id="25" name="TextBox 25"/>
          <p:cNvSpPr txBox="1"/>
          <p:nvPr/>
        </p:nvSpPr>
        <p:spPr>
          <a:xfrm>
            <a:off x="11493156" y="7950829"/>
            <a:ext cx="6076695" cy="751840"/>
          </a:xfrm>
          <a:prstGeom prst="rect">
            <a:avLst/>
          </a:prstGeom>
        </p:spPr>
        <p:txBody>
          <a:bodyPr lIns="0" tIns="0" rIns="0" bIns="0" rtlCol="0" anchor="t">
            <a:spAutoFit/>
          </a:bodyPr>
          <a:lstStyle/>
          <a:p>
            <a:pPr algn="ctr">
              <a:lnSpc>
                <a:spcPts val="5600"/>
              </a:lnSpc>
            </a:pPr>
            <a:r>
              <a:rPr lang="en-US" sz="5600">
                <a:solidFill>
                  <a:srgbClr val="4B426F"/>
                </a:solidFill>
                <a:latin typeface="KG Primary Penmanship"/>
              </a:rPr>
              <a:t>D. Beatrice Draghetti</a:t>
            </a:r>
          </a:p>
        </p:txBody>
      </p:sp>
      <p:sp>
        <p:nvSpPr>
          <p:cNvPr id="26" name="TextBox 2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TextBox 4"/>
          <p:cNvSpPr txBox="1"/>
          <p:nvPr/>
        </p:nvSpPr>
        <p:spPr>
          <a:xfrm>
            <a:off x="1457558" y="3527857"/>
            <a:ext cx="12259835" cy="5465022"/>
          </a:xfrm>
          <a:prstGeom prst="rect">
            <a:avLst/>
          </a:prstGeom>
        </p:spPr>
        <p:txBody>
          <a:bodyPr lIns="0" tIns="0" rIns="0" bIns="0" rtlCol="0" anchor="t">
            <a:spAutoFit/>
          </a:bodyPr>
          <a:lstStyle/>
          <a:p>
            <a:pPr>
              <a:lnSpc>
                <a:spcPts val="6151"/>
              </a:lnSpc>
              <a:spcBef>
                <a:spcPct val="0"/>
              </a:spcBef>
            </a:pPr>
            <a:r>
              <a:rPr lang="en-US" sz="6151">
                <a:solidFill>
                  <a:srgbClr val="0E0845"/>
                </a:solidFill>
                <a:latin typeface="KG Primary Penmanship"/>
              </a:rPr>
              <a:t>Il primo nucleo dell’associazione fondato da Acquaderni e Fani prendeva il nome di “Società della gioventù cattolica italiana“ Pubblica l'enciclica Il fermo proposito (11 giugno 1905) con la quale promuove la nascita di una nuova organizzazione laicale cattolica che prende il nome di Azione Cattolica.</a:t>
            </a:r>
          </a:p>
        </p:txBody>
      </p:sp>
      <p:sp>
        <p:nvSpPr>
          <p:cNvPr id="5" name="TextBox 5"/>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6" name="TextBox 6"/>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7" name="Freeform 7"/>
          <p:cNvSpPr/>
          <p:nvPr/>
        </p:nvSpPr>
        <p:spPr>
          <a:xfrm flipH="1">
            <a:off x="13314803" y="5504947"/>
            <a:ext cx="4352401" cy="4686300"/>
          </a:xfrm>
          <a:custGeom>
            <a:avLst/>
            <a:gdLst/>
            <a:ahLst/>
            <a:cxnLst/>
            <a:rect l="l" t="t" r="r" b="b"/>
            <a:pathLst>
              <a:path w="4352401" h="4686300">
                <a:moveTo>
                  <a:pt x="4352401" y="0"/>
                </a:moveTo>
                <a:lnTo>
                  <a:pt x="0" y="0"/>
                </a:lnTo>
                <a:lnTo>
                  <a:pt x="0" y="4686300"/>
                </a:lnTo>
                <a:lnTo>
                  <a:pt x="4352401" y="4686300"/>
                </a:lnTo>
                <a:lnTo>
                  <a:pt x="435240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400111"/>
            <a:ext cx="12109336" cy="5999335"/>
          </a:xfrm>
          <a:prstGeom prst="rect">
            <a:avLst/>
          </a:prstGeom>
        </p:spPr>
        <p:txBody>
          <a:bodyPr lIns="0" tIns="0" rIns="0" bIns="0" rtlCol="0" anchor="t">
            <a:spAutoFit/>
          </a:bodyPr>
          <a:lstStyle/>
          <a:p>
            <a:pPr>
              <a:lnSpc>
                <a:spcPts val="6766"/>
              </a:lnSpc>
              <a:spcBef>
                <a:spcPct val="0"/>
              </a:spcBef>
            </a:pPr>
            <a:r>
              <a:rPr lang="en-US" sz="6766">
                <a:solidFill>
                  <a:srgbClr val="0E0845"/>
                </a:solidFill>
                <a:latin typeface="KG Primary Penmanship"/>
              </a:rPr>
              <a:t>Nel 1998 viene eletta la prima donna alla guida dell'Azione Cattolica: Paola Bignardi. Appoggiata dalla Conferenza Episcopale Italiana, ha guidato l'associazione in un forte processo di rinnovamento, conclusosi con l'aggiornamento dello Statuto avvenuto nel settembre del 2003.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9511204" y="2112886"/>
            <a:ext cx="4133628" cy="2987423"/>
            <a:chOff x="0" y="0"/>
            <a:chExt cx="1787720" cy="1292006"/>
          </a:xfrm>
        </p:grpSpPr>
        <p:sp>
          <p:nvSpPr>
            <p:cNvPr id="5" name="Freeform 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6" name="Freeform 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7" name="Freeform 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8" name="Freeform 8"/>
          <p:cNvSpPr/>
          <p:nvPr/>
        </p:nvSpPr>
        <p:spPr>
          <a:xfrm>
            <a:off x="10453393" y="2153541"/>
            <a:ext cx="2779288" cy="2779288"/>
          </a:xfrm>
          <a:custGeom>
            <a:avLst/>
            <a:gdLst/>
            <a:ahLst/>
            <a:cxnLst/>
            <a:rect l="l" t="t" r="r" b="b"/>
            <a:pathLst>
              <a:path w="2779288" h="2779288">
                <a:moveTo>
                  <a:pt x="0" y="0"/>
                </a:moveTo>
                <a:lnTo>
                  <a:pt x="2779288" y="0"/>
                </a:lnTo>
                <a:lnTo>
                  <a:pt x="2779288" y="2779288"/>
                </a:lnTo>
                <a:lnTo>
                  <a:pt x="0" y="2779288"/>
                </a:lnTo>
                <a:lnTo>
                  <a:pt x="0" y="0"/>
                </a:lnTo>
                <a:close/>
              </a:path>
            </a:pathLst>
          </a:custGeom>
          <a:blipFill>
            <a:blip r:embed="rId5"/>
            <a:stretch>
              <a:fillRect/>
            </a:stretch>
          </a:blipFill>
        </p:spPr>
        <p:txBody>
          <a:bodyPr/>
          <a:lstStyle/>
          <a:p>
            <a:endParaRPr lang="it-IT"/>
          </a:p>
        </p:txBody>
      </p:sp>
      <p:grpSp>
        <p:nvGrpSpPr>
          <p:cNvPr id="9" name="Group 9"/>
          <p:cNvGrpSpPr/>
          <p:nvPr/>
        </p:nvGrpSpPr>
        <p:grpSpPr>
          <a:xfrm>
            <a:off x="13894263" y="2112886"/>
            <a:ext cx="4133628" cy="2987423"/>
            <a:chOff x="0" y="0"/>
            <a:chExt cx="1787720" cy="1292006"/>
          </a:xfrm>
        </p:grpSpPr>
        <p:sp>
          <p:nvSpPr>
            <p:cNvPr id="10" name="Freeform 10"/>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1" name="Freeform 11"/>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2" name="Freeform 12"/>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3" name="Freeform 13"/>
          <p:cNvSpPr/>
          <p:nvPr/>
        </p:nvSpPr>
        <p:spPr>
          <a:xfrm>
            <a:off x="14740207" y="2046743"/>
            <a:ext cx="2857346" cy="2803581"/>
          </a:xfrm>
          <a:custGeom>
            <a:avLst/>
            <a:gdLst/>
            <a:ahLst/>
            <a:cxnLst/>
            <a:rect l="l" t="t" r="r" b="b"/>
            <a:pathLst>
              <a:path w="2857346" h="2803581">
                <a:moveTo>
                  <a:pt x="0" y="0"/>
                </a:moveTo>
                <a:lnTo>
                  <a:pt x="2857346" y="0"/>
                </a:lnTo>
                <a:lnTo>
                  <a:pt x="2857346" y="2803581"/>
                </a:lnTo>
                <a:lnTo>
                  <a:pt x="0" y="2803581"/>
                </a:lnTo>
                <a:lnTo>
                  <a:pt x="0" y="0"/>
                </a:lnTo>
                <a:close/>
              </a:path>
            </a:pathLst>
          </a:custGeom>
          <a:blipFill>
            <a:blip r:embed="rId6"/>
            <a:stretch>
              <a:fillRect l="-8559" t="-7417" r="-8559" b="-11947"/>
            </a:stretch>
          </a:blipFill>
        </p:spPr>
        <p:txBody>
          <a:bodyPr/>
          <a:lstStyle/>
          <a:p>
            <a:endParaRPr lang="it-IT"/>
          </a:p>
        </p:txBody>
      </p:sp>
      <p:grpSp>
        <p:nvGrpSpPr>
          <p:cNvPr id="14" name="Group 14"/>
          <p:cNvGrpSpPr/>
          <p:nvPr/>
        </p:nvGrpSpPr>
        <p:grpSpPr>
          <a:xfrm>
            <a:off x="9511204" y="5842551"/>
            <a:ext cx="4133628" cy="2987423"/>
            <a:chOff x="0" y="0"/>
            <a:chExt cx="1787720" cy="1292006"/>
          </a:xfrm>
        </p:grpSpPr>
        <p:sp>
          <p:nvSpPr>
            <p:cNvPr id="15" name="Freeform 1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6" name="Freeform 1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7" name="Freeform 1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8" name="Freeform 18"/>
          <p:cNvSpPr/>
          <p:nvPr/>
        </p:nvSpPr>
        <p:spPr>
          <a:xfrm>
            <a:off x="10514262" y="5908632"/>
            <a:ext cx="2818100" cy="2818100"/>
          </a:xfrm>
          <a:custGeom>
            <a:avLst/>
            <a:gdLst/>
            <a:ahLst/>
            <a:cxnLst/>
            <a:rect l="l" t="t" r="r" b="b"/>
            <a:pathLst>
              <a:path w="2818100" h="2818100">
                <a:moveTo>
                  <a:pt x="0" y="0"/>
                </a:moveTo>
                <a:lnTo>
                  <a:pt x="2818099" y="0"/>
                </a:lnTo>
                <a:lnTo>
                  <a:pt x="2818099" y="2818099"/>
                </a:lnTo>
                <a:lnTo>
                  <a:pt x="0" y="2818099"/>
                </a:lnTo>
                <a:lnTo>
                  <a:pt x="0" y="0"/>
                </a:lnTo>
                <a:close/>
              </a:path>
            </a:pathLst>
          </a:custGeom>
          <a:blipFill>
            <a:blip r:embed="rId7"/>
            <a:stretch>
              <a:fillRect/>
            </a:stretch>
          </a:blipFill>
        </p:spPr>
        <p:txBody>
          <a:bodyPr/>
          <a:lstStyle/>
          <a:p>
            <a:endParaRPr lang="it-IT"/>
          </a:p>
        </p:txBody>
      </p:sp>
      <p:grpSp>
        <p:nvGrpSpPr>
          <p:cNvPr id="19" name="Group 19"/>
          <p:cNvGrpSpPr/>
          <p:nvPr/>
        </p:nvGrpSpPr>
        <p:grpSpPr>
          <a:xfrm>
            <a:off x="13913933" y="5842551"/>
            <a:ext cx="4133628" cy="2987423"/>
            <a:chOff x="0" y="0"/>
            <a:chExt cx="1787720" cy="1292006"/>
          </a:xfrm>
        </p:grpSpPr>
        <p:sp>
          <p:nvSpPr>
            <p:cNvPr id="20" name="Freeform 20"/>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1" name="Freeform 21"/>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2" name="Freeform 22"/>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3" name="Freeform 23"/>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8"/>
            <a:stretch>
              <a:fillRect/>
            </a:stretch>
          </a:blipFill>
        </p:spPr>
        <p:txBody>
          <a:bodyPr/>
          <a:lstStyle/>
          <a:p>
            <a:endParaRPr lang="it-IT"/>
          </a:p>
        </p:txBody>
      </p:sp>
      <p:sp>
        <p:nvSpPr>
          <p:cNvPr id="24" name="TextBox 2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5" name="TextBox 25"/>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27</a:t>
            </a:r>
          </a:p>
        </p:txBody>
      </p:sp>
      <p:sp>
        <p:nvSpPr>
          <p:cNvPr id="26" name="TextBox 26"/>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Quale di questi loghi dell’AC nazionale è corretto?</a:t>
            </a:r>
          </a:p>
        </p:txBody>
      </p:sp>
      <p:sp>
        <p:nvSpPr>
          <p:cNvPr id="27" name="TextBox 27"/>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28" name="TextBox 28"/>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
        <p:nvSpPr>
          <p:cNvPr id="29" name="TextBox 29"/>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30" name="TextBox 30"/>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Quale di questi loghi dell’AC nazionale è corretto?</a:t>
            </a:r>
          </a:p>
        </p:txBody>
      </p:sp>
      <p:grpSp>
        <p:nvGrpSpPr>
          <p:cNvPr id="6" name="Group 6"/>
          <p:cNvGrpSpPr/>
          <p:nvPr/>
        </p:nvGrpSpPr>
        <p:grpSpPr>
          <a:xfrm>
            <a:off x="9511204" y="2112886"/>
            <a:ext cx="4133628" cy="2987423"/>
            <a:chOff x="0" y="0"/>
            <a:chExt cx="1787720" cy="1292006"/>
          </a:xfrm>
        </p:grpSpPr>
        <p:sp>
          <p:nvSpPr>
            <p:cNvPr id="7" name="Freeform 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8" name="Freeform 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9" name="Freeform 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0" name="Freeform 10"/>
          <p:cNvSpPr/>
          <p:nvPr/>
        </p:nvSpPr>
        <p:spPr>
          <a:xfrm>
            <a:off x="10453393" y="2153541"/>
            <a:ext cx="2779288" cy="2779288"/>
          </a:xfrm>
          <a:custGeom>
            <a:avLst/>
            <a:gdLst/>
            <a:ahLst/>
            <a:cxnLst/>
            <a:rect l="l" t="t" r="r" b="b"/>
            <a:pathLst>
              <a:path w="2779288" h="2779288">
                <a:moveTo>
                  <a:pt x="0" y="0"/>
                </a:moveTo>
                <a:lnTo>
                  <a:pt x="2779288" y="0"/>
                </a:lnTo>
                <a:lnTo>
                  <a:pt x="2779288" y="2779288"/>
                </a:lnTo>
                <a:lnTo>
                  <a:pt x="0" y="2779288"/>
                </a:lnTo>
                <a:lnTo>
                  <a:pt x="0" y="0"/>
                </a:lnTo>
                <a:close/>
              </a:path>
            </a:pathLst>
          </a:custGeom>
          <a:blipFill>
            <a:blip r:embed="rId5"/>
            <a:stretch>
              <a:fillRect/>
            </a:stretch>
          </a:blipFill>
        </p:spPr>
        <p:txBody>
          <a:bodyPr/>
          <a:lstStyle/>
          <a:p>
            <a:endParaRPr lang="it-IT"/>
          </a:p>
        </p:txBody>
      </p:sp>
      <p:grpSp>
        <p:nvGrpSpPr>
          <p:cNvPr id="11" name="Group 11"/>
          <p:cNvGrpSpPr/>
          <p:nvPr/>
        </p:nvGrpSpPr>
        <p:grpSpPr>
          <a:xfrm>
            <a:off x="13894263" y="2112886"/>
            <a:ext cx="4133628" cy="2987423"/>
            <a:chOff x="0" y="0"/>
            <a:chExt cx="1787720" cy="1292006"/>
          </a:xfrm>
        </p:grpSpPr>
        <p:sp>
          <p:nvSpPr>
            <p:cNvPr id="12" name="Freeform 12"/>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3" name="Freeform 13"/>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4" name="Freeform 14"/>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5" name="Freeform 15"/>
          <p:cNvSpPr/>
          <p:nvPr/>
        </p:nvSpPr>
        <p:spPr>
          <a:xfrm>
            <a:off x="14740207" y="2046743"/>
            <a:ext cx="2857346" cy="2803581"/>
          </a:xfrm>
          <a:custGeom>
            <a:avLst/>
            <a:gdLst/>
            <a:ahLst/>
            <a:cxnLst/>
            <a:rect l="l" t="t" r="r" b="b"/>
            <a:pathLst>
              <a:path w="2857346" h="2803581">
                <a:moveTo>
                  <a:pt x="0" y="0"/>
                </a:moveTo>
                <a:lnTo>
                  <a:pt x="2857346" y="0"/>
                </a:lnTo>
                <a:lnTo>
                  <a:pt x="2857346" y="2803581"/>
                </a:lnTo>
                <a:lnTo>
                  <a:pt x="0" y="2803581"/>
                </a:lnTo>
                <a:lnTo>
                  <a:pt x="0" y="0"/>
                </a:lnTo>
                <a:close/>
              </a:path>
            </a:pathLst>
          </a:custGeom>
          <a:blipFill>
            <a:blip r:embed="rId6"/>
            <a:stretch>
              <a:fillRect l="-8559" t="-7417" r="-8559" b="-11947"/>
            </a:stretch>
          </a:blipFill>
        </p:spPr>
        <p:txBody>
          <a:bodyPr/>
          <a:lstStyle/>
          <a:p>
            <a:endParaRPr lang="it-IT"/>
          </a:p>
        </p:txBody>
      </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CC99"/>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0" name="Freeform 20"/>
          <p:cNvSpPr/>
          <p:nvPr/>
        </p:nvSpPr>
        <p:spPr>
          <a:xfrm>
            <a:off x="10514262" y="5908632"/>
            <a:ext cx="2818100" cy="2818100"/>
          </a:xfrm>
          <a:custGeom>
            <a:avLst/>
            <a:gdLst/>
            <a:ahLst/>
            <a:cxnLst/>
            <a:rect l="l" t="t" r="r" b="b"/>
            <a:pathLst>
              <a:path w="2818100" h="2818100">
                <a:moveTo>
                  <a:pt x="0" y="0"/>
                </a:moveTo>
                <a:lnTo>
                  <a:pt x="2818099" y="0"/>
                </a:lnTo>
                <a:lnTo>
                  <a:pt x="2818099" y="2818099"/>
                </a:lnTo>
                <a:lnTo>
                  <a:pt x="0" y="2818099"/>
                </a:lnTo>
                <a:lnTo>
                  <a:pt x="0" y="0"/>
                </a:lnTo>
                <a:close/>
              </a:path>
            </a:pathLst>
          </a:custGeom>
          <a:blipFill>
            <a:blip r:embed="rId7"/>
            <a:stretch>
              <a:fillRect/>
            </a:stretch>
          </a:blipFill>
        </p:spPr>
        <p:txBody>
          <a:bodyPr/>
          <a:lstStyle/>
          <a:p>
            <a:endParaRPr lang="it-IT"/>
          </a:p>
        </p:txBody>
      </p:sp>
      <p:grpSp>
        <p:nvGrpSpPr>
          <p:cNvPr id="21" name="Group 21"/>
          <p:cNvGrpSpPr/>
          <p:nvPr/>
        </p:nvGrpSpPr>
        <p:grpSpPr>
          <a:xfrm>
            <a:off x="13913933" y="5842551"/>
            <a:ext cx="4133628" cy="2987423"/>
            <a:chOff x="0" y="0"/>
            <a:chExt cx="1787720" cy="1292006"/>
          </a:xfrm>
        </p:grpSpPr>
        <p:sp>
          <p:nvSpPr>
            <p:cNvPr id="22" name="Freeform 22"/>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3" name="Freeform 23"/>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4" name="Freeform 24"/>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5" name="Freeform 25"/>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8"/>
            <a:stretch>
              <a:fillRect/>
            </a:stretch>
          </a:blipFill>
        </p:spPr>
        <p:txBody>
          <a:bodyPr/>
          <a:lstStyle/>
          <a:p>
            <a:endParaRPr lang="it-IT"/>
          </a:p>
        </p:txBody>
      </p:sp>
      <p:sp>
        <p:nvSpPr>
          <p:cNvPr id="26" name="TextBox 26"/>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27" name="TextBox 27"/>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8" name="TextBox 28"/>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9" name="TextBox 29"/>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
        <p:nvSpPr>
          <p:cNvPr id="30" name="TextBox 30"/>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27</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362011"/>
            <a:ext cx="11903207" cy="5929110"/>
          </a:xfrm>
          <a:prstGeom prst="rect">
            <a:avLst/>
          </a:prstGeom>
        </p:spPr>
        <p:txBody>
          <a:bodyPr lIns="0" tIns="0" rIns="0" bIns="0" rtlCol="0" anchor="t">
            <a:spAutoFit/>
          </a:bodyPr>
          <a:lstStyle/>
          <a:p>
            <a:pPr>
              <a:lnSpc>
                <a:spcPts val="5804"/>
              </a:lnSpc>
            </a:pPr>
            <a:r>
              <a:rPr lang="en-US" sz="5804">
                <a:solidFill>
                  <a:srgbClr val="0E0845"/>
                </a:solidFill>
                <a:latin typeface="KG Primary Penmanship"/>
              </a:rPr>
              <a:t>Il logo dell’AC è un cerchio con una croce centrale gialla e diversi raggi luminosi che da essa si espandono. </a:t>
            </a:r>
          </a:p>
          <a:p>
            <a:pPr>
              <a:lnSpc>
                <a:spcPts val="5804"/>
              </a:lnSpc>
            </a:pPr>
            <a:r>
              <a:rPr lang="en-US" sz="5804">
                <a:solidFill>
                  <a:srgbClr val="0E0845"/>
                </a:solidFill>
                <a:latin typeface="KG Primary Penmanship"/>
              </a:rPr>
              <a:t>I suoi colori sono:</a:t>
            </a:r>
          </a:p>
          <a:p>
            <a:pPr marL="1253199" lvl="1" indent="-626600">
              <a:lnSpc>
                <a:spcPts val="5804"/>
              </a:lnSpc>
              <a:buFont typeface="Arial"/>
              <a:buChar char="•"/>
            </a:pPr>
            <a:r>
              <a:rPr lang="en-US" sz="5804">
                <a:solidFill>
                  <a:srgbClr val="0E0845"/>
                </a:solidFill>
                <a:latin typeface="KG Primary Penmanship"/>
              </a:rPr>
              <a:t>il blu del cielo, che rappresenta la trascendenza e l’immaterialità:</a:t>
            </a:r>
          </a:p>
          <a:p>
            <a:pPr marL="1253199" lvl="1" indent="-626600">
              <a:lnSpc>
                <a:spcPts val="5804"/>
              </a:lnSpc>
              <a:buFont typeface="Arial"/>
              <a:buChar char="•"/>
            </a:pPr>
            <a:r>
              <a:rPr lang="en-US" sz="5804">
                <a:solidFill>
                  <a:srgbClr val="0E0845"/>
                </a:solidFill>
                <a:latin typeface="KG Primary Penmanship"/>
              </a:rPr>
              <a:t>il giallo del sole, che evoca la gioia di vivere la luce divina.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9511204" y="2112886"/>
            <a:ext cx="4133628" cy="2987423"/>
            <a:chOff x="0" y="0"/>
            <a:chExt cx="1787720" cy="1292006"/>
          </a:xfrm>
        </p:grpSpPr>
        <p:sp>
          <p:nvSpPr>
            <p:cNvPr id="5" name="Freeform 5"/>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6" name="Freeform 6"/>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7" name="Freeform 7"/>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8" name="Freeform 8"/>
          <p:cNvSpPr/>
          <p:nvPr/>
        </p:nvSpPr>
        <p:spPr>
          <a:xfrm>
            <a:off x="10544582" y="2197944"/>
            <a:ext cx="2606165" cy="2606165"/>
          </a:xfrm>
          <a:custGeom>
            <a:avLst/>
            <a:gdLst/>
            <a:ahLst/>
            <a:cxnLst/>
            <a:rect l="l" t="t" r="r" b="b"/>
            <a:pathLst>
              <a:path w="2606165" h="2606165">
                <a:moveTo>
                  <a:pt x="0" y="0"/>
                </a:moveTo>
                <a:lnTo>
                  <a:pt x="2606165" y="0"/>
                </a:lnTo>
                <a:lnTo>
                  <a:pt x="2606165" y="2606165"/>
                </a:lnTo>
                <a:lnTo>
                  <a:pt x="0" y="2606165"/>
                </a:lnTo>
                <a:lnTo>
                  <a:pt x="0" y="0"/>
                </a:lnTo>
                <a:close/>
              </a:path>
            </a:pathLst>
          </a:custGeom>
          <a:blipFill>
            <a:blip r:embed="rId5"/>
            <a:stretch>
              <a:fillRect/>
            </a:stretch>
          </a:blipFill>
        </p:spPr>
        <p:txBody>
          <a:bodyPr/>
          <a:lstStyle/>
          <a:p>
            <a:endParaRPr lang="it-IT"/>
          </a:p>
        </p:txBody>
      </p:sp>
      <p:sp>
        <p:nvSpPr>
          <p:cNvPr id="9" name="TextBox 9"/>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10" name="TextBox 10"/>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28</a:t>
            </a:r>
          </a:p>
        </p:txBody>
      </p:sp>
      <p:sp>
        <p:nvSpPr>
          <p:cNvPr id="11" name="TextBox 11"/>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 è il logo attuale della nostra AC parrocchiale?</a:t>
            </a:r>
          </a:p>
        </p:txBody>
      </p:sp>
      <p:grpSp>
        <p:nvGrpSpPr>
          <p:cNvPr id="12" name="Group 12"/>
          <p:cNvGrpSpPr/>
          <p:nvPr/>
        </p:nvGrpSpPr>
        <p:grpSpPr>
          <a:xfrm>
            <a:off x="13894263" y="2112886"/>
            <a:ext cx="4133628" cy="2987423"/>
            <a:chOff x="0" y="0"/>
            <a:chExt cx="1787720" cy="1292006"/>
          </a:xfrm>
        </p:grpSpPr>
        <p:sp>
          <p:nvSpPr>
            <p:cNvPr id="13" name="Freeform 13"/>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4" name="Freeform 14"/>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5" name="Freeform 15"/>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20" name="Group 20"/>
          <p:cNvGrpSpPr/>
          <p:nvPr/>
        </p:nvGrpSpPr>
        <p:grpSpPr>
          <a:xfrm>
            <a:off x="13913933" y="5842551"/>
            <a:ext cx="4133628" cy="2987423"/>
            <a:chOff x="0" y="0"/>
            <a:chExt cx="1787720" cy="1292006"/>
          </a:xfrm>
        </p:grpSpPr>
        <p:sp>
          <p:nvSpPr>
            <p:cNvPr id="21" name="Freeform 21"/>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2" name="Freeform 22"/>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3" name="Freeform 23"/>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4" name="Freeform 24"/>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6"/>
            <a:stretch>
              <a:fillRect/>
            </a:stretch>
          </a:blipFill>
        </p:spPr>
        <p:txBody>
          <a:bodyPr/>
          <a:lstStyle/>
          <a:p>
            <a:endParaRPr lang="it-IT"/>
          </a:p>
        </p:txBody>
      </p:sp>
      <p:sp>
        <p:nvSpPr>
          <p:cNvPr id="25" name="TextBox 25"/>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6" name="TextBox 26"/>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7" name="Freeform 27"/>
          <p:cNvSpPr/>
          <p:nvPr/>
        </p:nvSpPr>
        <p:spPr>
          <a:xfrm>
            <a:off x="14825932" y="2197944"/>
            <a:ext cx="2762055" cy="2762055"/>
          </a:xfrm>
          <a:custGeom>
            <a:avLst/>
            <a:gdLst/>
            <a:ahLst/>
            <a:cxnLst/>
            <a:rect l="l" t="t" r="r" b="b"/>
            <a:pathLst>
              <a:path w="2762055" h="2762055">
                <a:moveTo>
                  <a:pt x="0" y="0"/>
                </a:moveTo>
                <a:lnTo>
                  <a:pt x="2762054" y="0"/>
                </a:lnTo>
                <a:lnTo>
                  <a:pt x="2762054" y="2762055"/>
                </a:lnTo>
                <a:lnTo>
                  <a:pt x="0" y="2762055"/>
                </a:lnTo>
                <a:lnTo>
                  <a:pt x="0" y="0"/>
                </a:lnTo>
                <a:close/>
              </a:path>
            </a:pathLst>
          </a:custGeom>
          <a:blipFill>
            <a:blip r:embed="rId4"/>
            <a:stretch>
              <a:fillRect/>
            </a:stretch>
          </a:blipFill>
        </p:spPr>
        <p:txBody>
          <a:bodyPr/>
          <a:lstStyle/>
          <a:p>
            <a:endParaRPr lang="it-IT"/>
          </a:p>
        </p:txBody>
      </p:sp>
      <p:sp>
        <p:nvSpPr>
          <p:cNvPr id="28" name="Freeform 28"/>
          <p:cNvSpPr/>
          <p:nvPr/>
        </p:nvSpPr>
        <p:spPr>
          <a:xfrm>
            <a:off x="10544582" y="5842551"/>
            <a:ext cx="2909670" cy="2909670"/>
          </a:xfrm>
          <a:custGeom>
            <a:avLst/>
            <a:gdLst/>
            <a:ahLst/>
            <a:cxnLst/>
            <a:rect l="l" t="t" r="r" b="b"/>
            <a:pathLst>
              <a:path w="2909670" h="2909670">
                <a:moveTo>
                  <a:pt x="0" y="0"/>
                </a:moveTo>
                <a:lnTo>
                  <a:pt x="2909669" y="0"/>
                </a:lnTo>
                <a:lnTo>
                  <a:pt x="2909669" y="2909670"/>
                </a:lnTo>
                <a:lnTo>
                  <a:pt x="0" y="2909670"/>
                </a:lnTo>
                <a:lnTo>
                  <a:pt x="0" y="0"/>
                </a:lnTo>
                <a:close/>
              </a:path>
            </a:pathLst>
          </a:custGeom>
          <a:blipFill>
            <a:blip r:embed="rId7"/>
            <a:stretch>
              <a:fillRect/>
            </a:stretch>
          </a:blipFill>
        </p:spPr>
        <p:txBody>
          <a:bodyPr/>
          <a:lstStyle/>
          <a:p>
            <a:endParaRPr lang="it-IT"/>
          </a:p>
        </p:txBody>
      </p:sp>
      <p:sp>
        <p:nvSpPr>
          <p:cNvPr id="29" name="TextBox 29"/>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30" name="TextBox 30"/>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491504" y="1900989"/>
            <a:ext cx="8869100" cy="6928985"/>
          </a:xfrm>
          <a:custGeom>
            <a:avLst/>
            <a:gdLst/>
            <a:ahLst/>
            <a:cxnLst/>
            <a:rect l="l" t="t" r="r" b="b"/>
            <a:pathLst>
              <a:path w="8869100" h="6928985">
                <a:moveTo>
                  <a:pt x="0" y="0"/>
                </a:moveTo>
                <a:lnTo>
                  <a:pt x="8869100" y="0"/>
                </a:lnTo>
                <a:lnTo>
                  <a:pt x="8869100" y="6928985"/>
                </a:lnTo>
                <a:lnTo>
                  <a:pt x="0" y="692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2363783" y="362485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28</a:t>
            </a:r>
          </a:p>
        </p:txBody>
      </p:sp>
      <p:sp>
        <p:nvSpPr>
          <p:cNvPr id="6" name="TextBox 6"/>
          <p:cNvSpPr txBox="1"/>
          <p:nvPr/>
        </p:nvSpPr>
        <p:spPr>
          <a:xfrm>
            <a:off x="732037" y="5064597"/>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Qual è il logo attuale della nostra AC parrocchiale?</a:t>
            </a:r>
          </a:p>
        </p:txBody>
      </p:sp>
      <p:grpSp>
        <p:nvGrpSpPr>
          <p:cNvPr id="7" name="Group 7"/>
          <p:cNvGrpSpPr/>
          <p:nvPr/>
        </p:nvGrpSpPr>
        <p:grpSpPr>
          <a:xfrm>
            <a:off x="9511204" y="2112886"/>
            <a:ext cx="4133628" cy="2987423"/>
            <a:chOff x="0" y="0"/>
            <a:chExt cx="1787720" cy="1292006"/>
          </a:xfrm>
        </p:grpSpPr>
        <p:sp>
          <p:nvSpPr>
            <p:cNvPr id="8" name="Freeform 8"/>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9" name="Freeform 9"/>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0" name="Freeform 10"/>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11" name="Freeform 11"/>
          <p:cNvSpPr/>
          <p:nvPr/>
        </p:nvSpPr>
        <p:spPr>
          <a:xfrm>
            <a:off x="10544582" y="2197944"/>
            <a:ext cx="2606165" cy="2606165"/>
          </a:xfrm>
          <a:custGeom>
            <a:avLst/>
            <a:gdLst/>
            <a:ahLst/>
            <a:cxnLst/>
            <a:rect l="l" t="t" r="r" b="b"/>
            <a:pathLst>
              <a:path w="2606165" h="2606165">
                <a:moveTo>
                  <a:pt x="0" y="0"/>
                </a:moveTo>
                <a:lnTo>
                  <a:pt x="2606165" y="0"/>
                </a:lnTo>
                <a:lnTo>
                  <a:pt x="2606165" y="2606165"/>
                </a:lnTo>
                <a:lnTo>
                  <a:pt x="0" y="2606165"/>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3894263" y="2112886"/>
            <a:ext cx="4133628" cy="2987423"/>
            <a:chOff x="0" y="0"/>
            <a:chExt cx="1787720" cy="1292006"/>
          </a:xfrm>
        </p:grpSpPr>
        <p:sp>
          <p:nvSpPr>
            <p:cNvPr id="13" name="Freeform 13"/>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4" name="Freeform 14"/>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CC99"/>
            </a:solidFill>
          </p:spPr>
          <p:txBody>
            <a:bodyPr/>
            <a:lstStyle/>
            <a:p>
              <a:endParaRPr lang="it-IT"/>
            </a:p>
          </p:txBody>
        </p:sp>
        <p:sp>
          <p:nvSpPr>
            <p:cNvPr id="15" name="Freeform 15"/>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16" name="Group 16"/>
          <p:cNvGrpSpPr/>
          <p:nvPr/>
        </p:nvGrpSpPr>
        <p:grpSpPr>
          <a:xfrm>
            <a:off x="9511204" y="5842551"/>
            <a:ext cx="4133628" cy="2987423"/>
            <a:chOff x="0" y="0"/>
            <a:chExt cx="1787720" cy="1292006"/>
          </a:xfrm>
        </p:grpSpPr>
        <p:sp>
          <p:nvSpPr>
            <p:cNvPr id="17" name="Freeform 17"/>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18" name="Freeform 18"/>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19" name="Freeform 19"/>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grpSp>
        <p:nvGrpSpPr>
          <p:cNvPr id="20" name="Group 20"/>
          <p:cNvGrpSpPr/>
          <p:nvPr/>
        </p:nvGrpSpPr>
        <p:grpSpPr>
          <a:xfrm>
            <a:off x="13913933" y="5842551"/>
            <a:ext cx="4133628" cy="2987423"/>
            <a:chOff x="0" y="0"/>
            <a:chExt cx="1787720" cy="1292006"/>
          </a:xfrm>
        </p:grpSpPr>
        <p:sp>
          <p:nvSpPr>
            <p:cNvPr id="21" name="Freeform 21"/>
            <p:cNvSpPr/>
            <p:nvPr/>
          </p:nvSpPr>
          <p:spPr>
            <a:xfrm>
              <a:off x="92710" y="106680"/>
              <a:ext cx="1683580" cy="1172626"/>
            </a:xfrm>
            <a:custGeom>
              <a:avLst/>
              <a:gdLst/>
              <a:ahLst/>
              <a:cxnLst/>
              <a:rect l="l" t="t" r="r" b="b"/>
              <a:pathLst>
                <a:path w="1683580" h="1172626">
                  <a:moveTo>
                    <a:pt x="1656910" y="983396"/>
                  </a:moveTo>
                  <a:cubicBezTo>
                    <a:pt x="1656910" y="1071027"/>
                    <a:pt x="1580710" y="1142146"/>
                    <a:pt x="1499429" y="1142146"/>
                  </a:cubicBezTo>
                  <a:lnTo>
                    <a:pt x="66040" y="1142146"/>
                  </a:lnTo>
                  <a:cubicBezTo>
                    <a:pt x="43180" y="1142146"/>
                    <a:pt x="20320" y="1137067"/>
                    <a:pt x="0" y="1128177"/>
                  </a:cubicBezTo>
                  <a:cubicBezTo>
                    <a:pt x="26670" y="1156117"/>
                    <a:pt x="63500" y="1172626"/>
                    <a:pt x="104858" y="1172626"/>
                  </a:cubicBezTo>
                  <a:lnTo>
                    <a:pt x="1537529" y="1172626"/>
                  </a:lnTo>
                  <a:cubicBezTo>
                    <a:pt x="1617539" y="1172626"/>
                    <a:pt x="1683580" y="1106587"/>
                    <a:pt x="1683580" y="1026577"/>
                  </a:cubicBezTo>
                  <a:lnTo>
                    <a:pt x="1683580" y="95250"/>
                  </a:lnTo>
                  <a:cubicBezTo>
                    <a:pt x="1683580" y="58420"/>
                    <a:pt x="1669610" y="25400"/>
                    <a:pt x="1648020" y="0"/>
                  </a:cubicBezTo>
                  <a:cubicBezTo>
                    <a:pt x="1654370" y="16510"/>
                    <a:pt x="1656910" y="34290"/>
                    <a:pt x="1656910" y="52070"/>
                  </a:cubicBezTo>
                  <a:lnTo>
                    <a:pt x="1656910" y="983396"/>
                  </a:lnTo>
                  <a:close/>
                </a:path>
              </a:pathLst>
            </a:custGeom>
            <a:solidFill>
              <a:srgbClr val="4B426F"/>
            </a:solidFill>
          </p:spPr>
          <p:txBody>
            <a:bodyPr/>
            <a:lstStyle/>
            <a:p>
              <a:endParaRPr lang="it-IT"/>
            </a:p>
          </p:txBody>
        </p:sp>
        <p:sp>
          <p:nvSpPr>
            <p:cNvPr id="22" name="Freeform 22"/>
            <p:cNvSpPr/>
            <p:nvPr/>
          </p:nvSpPr>
          <p:spPr>
            <a:xfrm>
              <a:off x="12700" y="12700"/>
              <a:ext cx="1722950" cy="1223426"/>
            </a:xfrm>
            <a:custGeom>
              <a:avLst/>
              <a:gdLst/>
              <a:ahLst/>
              <a:cxnLst/>
              <a:rect l="l" t="t" r="r" b="b"/>
              <a:pathLst>
                <a:path w="1722950" h="1223426">
                  <a:moveTo>
                    <a:pt x="146050" y="1223426"/>
                  </a:moveTo>
                  <a:lnTo>
                    <a:pt x="1576900" y="1223426"/>
                  </a:lnTo>
                  <a:cubicBezTo>
                    <a:pt x="1656910" y="1223426"/>
                    <a:pt x="1722950" y="1157387"/>
                    <a:pt x="1722950" y="1077376"/>
                  </a:cubicBezTo>
                  <a:lnTo>
                    <a:pt x="1722950" y="146050"/>
                  </a:lnTo>
                  <a:cubicBezTo>
                    <a:pt x="1722950" y="66040"/>
                    <a:pt x="1656910" y="0"/>
                    <a:pt x="1576900" y="0"/>
                  </a:cubicBezTo>
                  <a:lnTo>
                    <a:pt x="146050" y="0"/>
                  </a:lnTo>
                  <a:cubicBezTo>
                    <a:pt x="66040" y="0"/>
                    <a:pt x="0" y="66040"/>
                    <a:pt x="0" y="146050"/>
                  </a:cubicBezTo>
                  <a:lnTo>
                    <a:pt x="0" y="1077376"/>
                  </a:lnTo>
                  <a:cubicBezTo>
                    <a:pt x="0" y="1158656"/>
                    <a:pt x="66040" y="1223426"/>
                    <a:pt x="146050" y="1223426"/>
                  </a:cubicBezTo>
                  <a:close/>
                </a:path>
              </a:pathLst>
            </a:custGeom>
            <a:solidFill>
              <a:srgbClr val="FFEADC"/>
            </a:solidFill>
          </p:spPr>
          <p:txBody>
            <a:bodyPr/>
            <a:lstStyle/>
            <a:p>
              <a:endParaRPr lang="it-IT"/>
            </a:p>
          </p:txBody>
        </p:sp>
        <p:sp>
          <p:nvSpPr>
            <p:cNvPr id="23" name="Freeform 23"/>
            <p:cNvSpPr/>
            <p:nvPr/>
          </p:nvSpPr>
          <p:spPr>
            <a:xfrm>
              <a:off x="0" y="0"/>
              <a:ext cx="1787720" cy="1292006"/>
            </a:xfrm>
            <a:custGeom>
              <a:avLst/>
              <a:gdLst/>
              <a:ahLst/>
              <a:cxnLst/>
              <a:rect l="l" t="t" r="r" b="b"/>
              <a:pathLst>
                <a:path w="1787720" h="1292006">
                  <a:moveTo>
                    <a:pt x="1724220" y="74930"/>
                  </a:moveTo>
                  <a:cubicBezTo>
                    <a:pt x="1696280" y="30480"/>
                    <a:pt x="1646750" y="0"/>
                    <a:pt x="1589600" y="0"/>
                  </a:cubicBezTo>
                  <a:lnTo>
                    <a:pt x="158750" y="0"/>
                  </a:lnTo>
                  <a:cubicBezTo>
                    <a:pt x="71120" y="0"/>
                    <a:pt x="0" y="71120"/>
                    <a:pt x="0" y="158750"/>
                  </a:cubicBezTo>
                  <a:lnTo>
                    <a:pt x="0" y="1090076"/>
                  </a:lnTo>
                  <a:cubicBezTo>
                    <a:pt x="0" y="1142146"/>
                    <a:pt x="25400" y="1187866"/>
                    <a:pt x="63500" y="1217076"/>
                  </a:cubicBezTo>
                  <a:cubicBezTo>
                    <a:pt x="91440" y="1261526"/>
                    <a:pt x="140970" y="1292006"/>
                    <a:pt x="198950" y="1292006"/>
                  </a:cubicBezTo>
                  <a:lnTo>
                    <a:pt x="1628970" y="1292006"/>
                  </a:lnTo>
                  <a:cubicBezTo>
                    <a:pt x="1716600" y="1292006"/>
                    <a:pt x="1787720" y="1220887"/>
                    <a:pt x="1787720" y="1133257"/>
                  </a:cubicBezTo>
                  <a:lnTo>
                    <a:pt x="1787720" y="201930"/>
                  </a:lnTo>
                  <a:cubicBezTo>
                    <a:pt x="1787720" y="149860"/>
                    <a:pt x="1762320" y="104140"/>
                    <a:pt x="1724220" y="74930"/>
                  </a:cubicBezTo>
                  <a:close/>
                  <a:moveTo>
                    <a:pt x="12700" y="1090076"/>
                  </a:moveTo>
                  <a:lnTo>
                    <a:pt x="12700" y="158750"/>
                  </a:lnTo>
                  <a:cubicBezTo>
                    <a:pt x="12700" y="78740"/>
                    <a:pt x="78740" y="12700"/>
                    <a:pt x="158750" y="12700"/>
                  </a:cubicBezTo>
                  <a:lnTo>
                    <a:pt x="1589600" y="12700"/>
                  </a:lnTo>
                  <a:cubicBezTo>
                    <a:pt x="1669610" y="12700"/>
                    <a:pt x="1735650" y="78740"/>
                    <a:pt x="1735650" y="158750"/>
                  </a:cubicBezTo>
                  <a:lnTo>
                    <a:pt x="1735650" y="1090076"/>
                  </a:lnTo>
                  <a:cubicBezTo>
                    <a:pt x="1735650" y="1170087"/>
                    <a:pt x="1669610" y="1236126"/>
                    <a:pt x="1589600" y="1236126"/>
                  </a:cubicBezTo>
                  <a:lnTo>
                    <a:pt x="158750" y="1236126"/>
                  </a:lnTo>
                  <a:cubicBezTo>
                    <a:pt x="78740" y="1236126"/>
                    <a:pt x="12700" y="1171356"/>
                    <a:pt x="12700" y="1090076"/>
                  </a:cubicBezTo>
                  <a:close/>
                  <a:moveTo>
                    <a:pt x="1776290" y="1133256"/>
                  </a:moveTo>
                  <a:cubicBezTo>
                    <a:pt x="1776290" y="1213266"/>
                    <a:pt x="1708980" y="1279306"/>
                    <a:pt x="1628970" y="1279306"/>
                  </a:cubicBezTo>
                  <a:lnTo>
                    <a:pt x="198950" y="1279306"/>
                  </a:lnTo>
                  <a:cubicBezTo>
                    <a:pt x="157480" y="1279306"/>
                    <a:pt x="120650" y="1262796"/>
                    <a:pt x="93980" y="1234856"/>
                  </a:cubicBezTo>
                  <a:cubicBezTo>
                    <a:pt x="114300" y="1243746"/>
                    <a:pt x="135890" y="1248826"/>
                    <a:pt x="160020" y="1248826"/>
                  </a:cubicBezTo>
                  <a:lnTo>
                    <a:pt x="1590870" y="1248826"/>
                  </a:lnTo>
                  <a:cubicBezTo>
                    <a:pt x="1678500" y="1248826"/>
                    <a:pt x="1749620" y="1177706"/>
                    <a:pt x="1749620" y="1090076"/>
                  </a:cubicBezTo>
                  <a:lnTo>
                    <a:pt x="1749620" y="158750"/>
                  </a:lnTo>
                  <a:cubicBezTo>
                    <a:pt x="1749620" y="140970"/>
                    <a:pt x="1745810" y="123190"/>
                    <a:pt x="1740730" y="106680"/>
                  </a:cubicBezTo>
                  <a:cubicBezTo>
                    <a:pt x="1762320" y="132080"/>
                    <a:pt x="1776290" y="165100"/>
                    <a:pt x="1776290" y="201930"/>
                  </a:cubicBezTo>
                  <a:lnTo>
                    <a:pt x="1776290" y="1133256"/>
                  </a:lnTo>
                  <a:close/>
                </a:path>
              </a:pathLst>
            </a:custGeom>
            <a:solidFill>
              <a:srgbClr val="4B426F"/>
            </a:solidFill>
          </p:spPr>
          <p:txBody>
            <a:bodyPr/>
            <a:lstStyle/>
            <a:p>
              <a:endParaRPr lang="it-IT"/>
            </a:p>
          </p:txBody>
        </p:sp>
      </p:grpSp>
      <p:sp>
        <p:nvSpPr>
          <p:cNvPr id="24" name="Freeform 24"/>
          <p:cNvSpPr/>
          <p:nvPr/>
        </p:nvSpPr>
        <p:spPr>
          <a:xfrm>
            <a:off x="14427398" y="6278754"/>
            <a:ext cx="3482963" cy="2234765"/>
          </a:xfrm>
          <a:custGeom>
            <a:avLst/>
            <a:gdLst/>
            <a:ahLst/>
            <a:cxnLst/>
            <a:rect l="l" t="t" r="r" b="b"/>
            <a:pathLst>
              <a:path w="3482963" h="2234765">
                <a:moveTo>
                  <a:pt x="0" y="0"/>
                </a:moveTo>
                <a:lnTo>
                  <a:pt x="3482963" y="0"/>
                </a:lnTo>
                <a:lnTo>
                  <a:pt x="3482963" y="2234765"/>
                </a:lnTo>
                <a:lnTo>
                  <a:pt x="0" y="2234765"/>
                </a:lnTo>
                <a:lnTo>
                  <a:pt x="0" y="0"/>
                </a:lnTo>
                <a:close/>
              </a:path>
            </a:pathLst>
          </a:custGeom>
          <a:blipFill>
            <a:blip r:embed="rId6"/>
            <a:stretch>
              <a:fillRect/>
            </a:stretch>
          </a:blipFill>
        </p:spPr>
        <p:txBody>
          <a:bodyPr/>
          <a:lstStyle/>
          <a:p>
            <a:endParaRPr lang="it-IT"/>
          </a:p>
        </p:txBody>
      </p:sp>
      <p:sp>
        <p:nvSpPr>
          <p:cNvPr id="25" name="TextBox 25"/>
          <p:cNvSpPr txBox="1"/>
          <p:nvPr/>
        </p:nvSpPr>
        <p:spPr>
          <a:xfrm>
            <a:off x="13913933" y="2424171"/>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B. </a:t>
            </a:r>
          </a:p>
        </p:txBody>
      </p:sp>
      <p:sp>
        <p:nvSpPr>
          <p:cNvPr id="26" name="TextBox 26"/>
          <p:cNvSpPr txBox="1"/>
          <p:nvPr/>
        </p:nvSpPr>
        <p:spPr>
          <a:xfrm>
            <a:off x="13913933" y="6345429"/>
            <a:ext cx="717863"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D.</a:t>
            </a:r>
          </a:p>
        </p:txBody>
      </p:sp>
      <p:sp>
        <p:nvSpPr>
          <p:cNvPr id="27" name="Freeform 27"/>
          <p:cNvSpPr/>
          <p:nvPr/>
        </p:nvSpPr>
        <p:spPr>
          <a:xfrm>
            <a:off x="14825932" y="2197944"/>
            <a:ext cx="2762055" cy="2762055"/>
          </a:xfrm>
          <a:custGeom>
            <a:avLst/>
            <a:gdLst/>
            <a:ahLst/>
            <a:cxnLst/>
            <a:rect l="l" t="t" r="r" b="b"/>
            <a:pathLst>
              <a:path w="2762055" h="2762055">
                <a:moveTo>
                  <a:pt x="0" y="0"/>
                </a:moveTo>
                <a:lnTo>
                  <a:pt x="2762054" y="0"/>
                </a:lnTo>
                <a:lnTo>
                  <a:pt x="2762054" y="2762055"/>
                </a:lnTo>
                <a:lnTo>
                  <a:pt x="0" y="2762055"/>
                </a:lnTo>
                <a:lnTo>
                  <a:pt x="0" y="0"/>
                </a:lnTo>
                <a:close/>
              </a:path>
            </a:pathLst>
          </a:custGeom>
          <a:blipFill>
            <a:blip r:embed="rId4"/>
            <a:stretch>
              <a:fillRect/>
            </a:stretch>
          </a:blipFill>
        </p:spPr>
        <p:txBody>
          <a:bodyPr/>
          <a:lstStyle/>
          <a:p>
            <a:endParaRPr lang="it-IT"/>
          </a:p>
        </p:txBody>
      </p:sp>
      <p:sp>
        <p:nvSpPr>
          <p:cNvPr id="28" name="Freeform 28"/>
          <p:cNvSpPr/>
          <p:nvPr/>
        </p:nvSpPr>
        <p:spPr>
          <a:xfrm>
            <a:off x="10544582" y="5842551"/>
            <a:ext cx="2909670" cy="2909670"/>
          </a:xfrm>
          <a:custGeom>
            <a:avLst/>
            <a:gdLst/>
            <a:ahLst/>
            <a:cxnLst/>
            <a:rect l="l" t="t" r="r" b="b"/>
            <a:pathLst>
              <a:path w="2909670" h="2909670">
                <a:moveTo>
                  <a:pt x="0" y="0"/>
                </a:moveTo>
                <a:lnTo>
                  <a:pt x="2909669" y="0"/>
                </a:lnTo>
                <a:lnTo>
                  <a:pt x="2909669" y="2909670"/>
                </a:lnTo>
                <a:lnTo>
                  <a:pt x="0" y="2909670"/>
                </a:lnTo>
                <a:lnTo>
                  <a:pt x="0" y="0"/>
                </a:lnTo>
                <a:close/>
              </a:path>
            </a:pathLst>
          </a:custGeom>
          <a:blipFill>
            <a:blip r:embed="rId7"/>
            <a:stretch>
              <a:fillRect/>
            </a:stretch>
          </a:blipFill>
        </p:spPr>
        <p:txBody>
          <a:bodyPr/>
          <a:lstStyle/>
          <a:p>
            <a:endParaRPr lang="it-IT"/>
          </a:p>
        </p:txBody>
      </p:sp>
      <p:sp>
        <p:nvSpPr>
          <p:cNvPr id="29" name="TextBox 29"/>
          <p:cNvSpPr txBox="1"/>
          <p:nvPr/>
        </p:nvSpPr>
        <p:spPr>
          <a:xfrm>
            <a:off x="8964207" y="2405888"/>
            <a:ext cx="2015747" cy="687556"/>
          </a:xfrm>
          <a:prstGeom prst="rect">
            <a:avLst/>
          </a:prstGeom>
        </p:spPr>
        <p:txBody>
          <a:bodyPr lIns="0" tIns="0" rIns="0" bIns="0" rtlCol="0" anchor="t">
            <a:spAutoFit/>
          </a:bodyPr>
          <a:lstStyle/>
          <a:p>
            <a:pPr algn="ctr">
              <a:lnSpc>
                <a:spcPts val="5011"/>
              </a:lnSpc>
            </a:pPr>
            <a:r>
              <a:rPr lang="en-US" sz="5011">
                <a:solidFill>
                  <a:srgbClr val="4B426F"/>
                </a:solidFill>
                <a:latin typeface="KG Primary Penmanship"/>
              </a:rPr>
              <a:t>A. </a:t>
            </a:r>
          </a:p>
        </p:txBody>
      </p:sp>
      <p:sp>
        <p:nvSpPr>
          <p:cNvPr id="30" name="TextBox 30"/>
          <p:cNvSpPr txBox="1"/>
          <p:nvPr/>
        </p:nvSpPr>
        <p:spPr>
          <a:xfrm>
            <a:off x="9471371" y="6345429"/>
            <a:ext cx="999536" cy="641464"/>
          </a:xfrm>
          <a:prstGeom prst="rect">
            <a:avLst/>
          </a:prstGeom>
        </p:spPr>
        <p:txBody>
          <a:bodyPr lIns="0" tIns="0" rIns="0" bIns="0" rtlCol="0" anchor="t">
            <a:spAutoFit/>
          </a:bodyPr>
          <a:lstStyle/>
          <a:p>
            <a:pPr algn="ctr">
              <a:lnSpc>
                <a:spcPts val="4646"/>
              </a:lnSpc>
            </a:pPr>
            <a:r>
              <a:rPr lang="en-US" sz="4646">
                <a:solidFill>
                  <a:srgbClr val="4B426F"/>
                </a:solidFill>
                <a:latin typeface="KG Primary Penmanship"/>
              </a:rPr>
              <a:t>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403907"/>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459384" y="56007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556177" y="3248166"/>
            <a:ext cx="12449658" cy="5921346"/>
          </a:xfrm>
          <a:prstGeom prst="rect">
            <a:avLst/>
          </a:prstGeom>
        </p:spPr>
        <p:txBody>
          <a:bodyPr lIns="0" tIns="0" rIns="0" bIns="0" rtlCol="0" anchor="t">
            <a:spAutoFit/>
          </a:bodyPr>
          <a:lstStyle/>
          <a:p>
            <a:pPr>
              <a:lnSpc>
                <a:spcPts val="4693"/>
              </a:lnSpc>
            </a:pPr>
            <a:r>
              <a:rPr lang="en-US" sz="4693">
                <a:solidFill>
                  <a:srgbClr val="0E0845"/>
                </a:solidFill>
                <a:latin typeface="KG Primary Penmanship"/>
              </a:rPr>
              <a:t>L’attuale logo della nostra AC parrocchiale è stato introdotto nell’ottobre 2021.</a:t>
            </a:r>
          </a:p>
          <a:p>
            <a:pPr>
              <a:lnSpc>
                <a:spcPts val="4693"/>
              </a:lnSpc>
            </a:pPr>
            <a:r>
              <a:rPr lang="en-US" sz="4693">
                <a:solidFill>
                  <a:srgbClr val="0E0845"/>
                </a:solidFill>
                <a:latin typeface="KG Primary Penmanship"/>
              </a:rPr>
              <a:t>Riprende i classici colori blu e giallo del logo nazionale (e dell’AC) e la trama del logo precedente (la risposta A della domanda). </a:t>
            </a:r>
          </a:p>
          <a:p>
            <a:pPr>
              <a:lnSpc>
                <a:spcPts val="4693"/>
              </a:lnSpc>
            </a:pPr>
            <a:r>
              <a:rPr lang="en-US" sz="4693">
                <a:solidFill>
                  <a:srgbClr val="0E0845"/>
                </a:solidFill>
                <a:latin typeface="KG Primary Penmanship"/>
              </a:rPr>
              <a:t>All’interno della lettera a propone una stilizzazione della nostra chiesa con il campanile.</a:t>
            </a:r>
          </a:p>
          <a:p>
            <a:pPr>
              <a:lnSpc>
                <a:spcPts val="4693"/>
              </a:lnSpc>
              <a:spcBef>
                <a:spcPct val="0"/>
              </a:spcBef>
            </a:pPr>
            <a:r>
              <a:rPr lang="en-US" sz="4693">
                <a:solidFill>
                  <a:srgbClr val="0E0845"/>
                </a:solidFill>
                <a:latin typeface="KG Primary Penmanship"/>
              </a:rPr>
              <a:t>Le lettere a-c si intersecano a modo di un abbraccio concludendosi con due mani che formano un cuore, ricordando uno dei sentimenti che è alla base di qualsiasi relazione.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29</a:t>
            </a:r>
          </a:p>
        </p:txBody>
      </p:sp>
      <p:sp>
        <p:nvSpPr>
          <p:cNvPr id="6" name="TextBox 6"/>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In che anno è stata fondata l’AC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1925</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1932</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1955</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1942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29</a:t>
            </a:r>
          </a:p>
        </p:txBody>
      </p:sp>
      <p:sp>
        <p:nvSpPr>
          <p:cNvPr id="6" name="TextBox 6"/>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In che anno è stata fondata l’AC parrocchiale?</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1925</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1932</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1955</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1942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674"/>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169116" y="1493472"/>
            <a:ext cx="12836719" cy="8022949"/>
          </a:xfrm>
          <a:custGeom>
            <a:avLst/>
            <a:gdLst/>
            <a:ahLst/>
            <a:cxnLst/>
            <a:rect l="l" t="t" r="r" b="b"/>
            <a:pathLst>
              <a:path w="12836719" h="8022949">
                <a:moveTo>
                  <a:pt x="0" y="0"/>
                </a:moveTo>
                <a:lnTo>
                  <a:pt x="12836719" y="0"/>
                </a:lnTo>
                <a:lnTo>
                  <a:pt x="12836719" y="8022950"/>
                </a:lnTo>
                <a:lnTo>
                  <a:pt x="0" y="8022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2787817" y="2170112"/>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Spiegazione</a:t>
            </a:r>
          </a:p>
        </p:txBody>
      </p:sp>
      <p:sp>
        <p:nvSpPr>
          <p:cNvPr id="6" name="Freeform 6"/>
          <p:cNvSpPr/>
          <p:nvPr/>
        </p:nvSpPr>
        <p:spPr>
          <a:xfrm flipH="1">
            <a:off x="13563293" y="5143500"/>
            <a:ext cx="4352401" cy="4686300"/>
          </a:xfrm>
          <a:custGeom>
            <a:avLst/>
            <a:gdLst/>
            <a:ahLst/>
            <a:cxnLst/>
            <a:rect l="l" t="t" r="r" b="b"/>
            <a:pathLst>
              <a:path w="4352401" h="4686300">
                <a:moveTo>
                  <a:pt x="4352402" y="0"/>
                </a:moveTo>
                <a:lnTo>
                  <a:pt x="0" y="0"/>
                </a:lnTo>
                <a:lnTo>
                  <a:pt x="0" y="4686300"/>
                </a:lnTo>
                <a:lnTo>
                  <a:pt x="4352402" y="4686300"/>
                </a:lnTo>
                <a:lnTo>
                  <a:pt x="43524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TextBox 7"/>
          <p:cNvSpPr txBox="1"/>
          <p:nvPr/>
        </p:nvSpPr>
        <p:spPr>
          <a:xfrm>
            <a:off x="1362647" y="3073279"/>
            <a:ext cx="12449658" cy="6185021"/>
          </a:xfrm>
          <a:prstGeom prst="rect">
            <a:avLst/>
          </a:prstGeom>
        </p:spPr>
        <p:txBody>
          <a:bodyPr lIns="0" tIns="0" rIns="0" bIns="0" rtlCol="0" anchor="t">
            <a:spAutoFit/>
          </a:bodyPr>
          <a:lstStyle/>
          <a:p>
            <a:pPr>
              <a:lnSpc>
                <a:spcPts val="3467"/>
              </a:lnSpc>
            </a:pPr>
            <a:r>
              <a:rPr lang="en-US" sz="3467">
                <a:solidFill>
                  <a:srgbClr val="0E0845"/>
                </a:solidFill>
                <a:latin typeface="KG Primary Penmanship"/>
              </a:rPr>
              <a:t>Dal capitolo “Associazioni Cattoliche” del fascicolo “In Vista Dell’Assemblea Generale Parrocchiale” dell’Ottobre del 1993:</a:t>
            </a:r>
          </a:p>
          <a:p>
            <a:pPr>
              <a:lnSpc>
                <a:spcPts val="3467"/>
              </a:lnSpc>
            </a:pPr>
            <a:r>
              <a:rPr lang="en-US" sz="3467">
                <a:solidFill>
                  <a:srgbClr val="0E0845"/>
                </a:solidFill>
                <a:latin typeface="KG Primary Penmanship"/>
              </a:rPr>
              <a:t>&lt;&lt;Quelle esistenti in parrocchia sono l’Azione Cattolica, l’ O.F.S., la Gioventù Mariana, l’Apostolato della preghiera.</a:t>
            </a:r>
          </a:p>
          <a:p>
            <a:pPr>
              <a:lnSpc>
                <a:spcPts val="3467"/>
              </a:lnSpc>
            </a:pPr>
            <a:r>
              <a:rPr lang="en-US" sz="3467" u="sng">
                <a:solidFill>
                  <a:srgbClr val="0E0845"/>
                </a:solidFill>
                <a:latin typeface="KG Primary Penmanship"/>
              </a:rPr>
              <a:t>L’Associazione Cattolica</a:t>
            </a:r>
            <a:r>
              <a:rPr lang="en-US" sz="3467">
                <a:solidFill>
                  <a:srgbClr val="0E0845"/>
                </a:solidFill>
                <a:latin typeface="KG Primary Penmanship"/>
              </a:rPr>
              <a:t> a San Paolo è sorta nel 1932 (in Italia nel 1925; la quale, per essere stata la prima, ha conosciuto, come tutte le cose agli inizi, il fervore dei neofiti con una collaborazione generosa, incoraggiata da situazioni diverse e più favorevoli di oggi, come si intuisce, senza particolari spiegazioni, già accennate del resto altrove, e ha acquistato quindi indubbi meriti nella parrocchia; le altre sono venute dopo.</a:t>
            </a:r>
          </a:p>
          <a:p>
            <a:pPr>
              <a:lnSpc>
                <a:spcPts val="3467"/>
              </a:lnSpc>
              <a:spcBef>
                <a:spcPct val="0"/>
              </a:spcBef>
            </a:pPr>
            <a:r>
              <a:rPr lang="en-US" sz="3467">
                <a:solidFill>
                  <a:srgbClr val="0E0845"/>
                </a:solidFill>
                <a:latin typeface="KG Primary Penmanship"/>
              </a:rPr>
              <a:t>Anche però l’AC sorse come “Bianca Legione”, esclusivamente formata di giovinette a cui si aggiunsero poi i ragazzi e le donne. Non ho memoria che ci sia stato il ramo uomini. Gli uomini a San Paolo sono stati sempre restii e i tentativi da me fatti nei miei verdi anni, al tempo di D. Antonio Pentecoste, non ottennero granchè.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259639" y="1924144"/>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7" name="Group 7"/>
          <p:cNvGrpSpPr/>
          <p:nvPr/>
        </p:nvGrpSpPr>
        <p:grpSpPr>
          <a:xfrm>
            <a:off x="11259639" y="3533822"/>
            <a:ext cx="5999661" cy="127693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a:t>
            </a:r>
          </a:p>
        </p:txBody>
      </p:sp>
      <p:sp>
        <p:nvSpPr>
          <p:cNvPr id="12" name="TextBox 12"/>
          <p:cNvSpPr txBox="1"/>
          <p:nvPr/>
        </p:nvSpPr>
        <p:spPr>
          <a:xfrm>
            <a:off x="1435770" y="4353262"/>
            <a:ext cx="9038943" cy="4039948"/>
          </a:xfrm>
          <a:prstGeom prst="rect">
            <a:avLst/>
          </a:prstGeom>
        </p:spPr>
        <p:txBody>
          <a:bodyPr lIns="0" tIns="0" rIns="0" bIns="0" rtlCol="0" anchor="t">
            <a:spAutoFit/>
          </a:bodyPr>
          <a:lstStyle/>
          <a:p>
            <a:pPr algn="ctr">
              <a:lnSpc>
                <a:spcPts val="10409"/>
              </a:lnSpc>
            </a:pPr>
            <a:r>
              <a:rPr lang="en-US" sz="10409">
                <a:solidFill>
                  <a:srgbClr val="0E0845"/>
                </a:solidFill>
                <a:latin typeface="KG Primary Penmanship"/>
              </a:rPr>
              <a:t>Da chi venne fondata l’Azione Cattolica?</a:t>
            </a:r>
          </a:p>
        </p:txBody>
      </p:sp>
      <p:sp>
        <p:nvSpPr>
          <p:cNvPr id="13" name="TextBox 13"/>
          <p:cNvSpPr txBox="1"/>
          <p:nvPr/>
        </p:nvSpPr>
        <p:spPr>
          <a:xfrm>
            <a:off x="11619472" y="2244336"/>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Da Papa Pio IX</a:t>
            </a:r>
          </a:p>
        </p:txBody>
      </p:sp>
      <p:sp>
        <p:nvSpPr>
          <p:cNvPr id="14" name="TextBox 14"/>
          <p:cNvSpPr txBox="1"/>
          <p:nvPr/>
        </p:nvSpPr>
        <p:spPr>
          <a:xfrm>
            <a:off x="11619472" y="3553162"/>
            <a:ext cx="5115536" cy="11906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Da due studenti universitari</a:t>
            </a:r>
          </a:p>
        </p:txBody>
      </p:sp>
      <p:sp>
        <p:nvSpPr>
          <p:cNvPr id="15" name="Freeform 15"/>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16" name="TextBox 16"/>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grpSp>
        <p:nvGrpSpPr>
          <p:cNvPr id="17" name="Group 17"/>
          <p:cNvGrpSpPr/>
          <p:nvPr/>
        </p:nvGrpSpPr>
        <p:grpSpPr>
          <a:xfrm>
            <a:off x="11259639" y="5143500"/>
            <a:ext cx="5999661" cy="127693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21" name="Group 21"/>
          <p:cNvGrpSpPr/>
          <p:nvPr/>
        </p:nvGrpSpPr>
        <p:grpSpPr>
          <a:xfrm>
            <a:off x="11259639" y="6753806"/>
            <a:ext cx="5999661" cy="1276931"/>
            <a:chOff x="0" y="0"/>
            <a:chExt cx="2024286" cy="430836"/>
          </a:xfrm>
        </p:grpSpPr>
        <p:sp>
          <p:nvSpPr>
            <p:cNvPr id="22" name="Freeform 2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3" name="Freeform 2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4" name="Freeform 2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5" name="TextBox 25"/>
          <p:cNvSpPr txBox="1"/>
          <p:nvPr/>
        </p:nvSpPr>
        <p:spPr>
          <a:xfrm>
            <a:off x="11619472" y="5448928"/>
            <a:ext cx="5115536"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Da due seminaristi</a:t>
            </a:r>
          </a:p>
        </p:txBody>
      </p:sp>
      <p:sp>
        <p:nvSpPr>
          <p:cNvPr id="26" name="TextBox 26"/>
          <p:cNvSpPr txBox="1"/>
          <p:nvPr/>
        </p:nvSpPr>
        <p:spPr>
          <a:xfrm>
            <a:off x="11619472" y="7058606"/>
            <a:ext cx="5324622"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Da un comitato cattolico</a:t>
            </a:r>
          </a:p>
        </p:txBody>
      </p:sp>
      <p:sp>
        <p:nvSpPr>
          <p:cNvPr id="27" name="Freeform 27"/>
          <p:cNvSpPr/>
          <p:nvPr/>
        </p:nvSpPr>
        <p:spPr>
          <a:xfrm>
            <a:off x="254755" y="6691195"/>
            <a:ext cx="3589267" cy="3595805"/>
          </a:xfrm>
          <a:custGeom>
            <a:avLst/>
            <a:gdLst/>
            <a:ahLst/>
            <a:cxnLst/>
            <a:rect l="l" t="t" r="r" b="b"/>
            <a:pathLst>
              <a:path w="3589267" h="3595805">
                <a:moveTo>
                  <a:pt x="0" y="0"/>
                </a:moveTo>
                <a:lnTo>
                  <a:pt x="3589267" y="0"/>
                </a:lnTo>
                <a:lnTo>
                  <a:pt x="3589267" y="3595805"/>
                </a:lnTo>
                <a:lnTo>
                  <a:pt x="0" y="3595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8517513" y="5078959"/>
            <a:ext cx="4628322" cy="5143030"/>
          </a:xfrm>
          <a:custGeom>
            <a:avLst/>
            <a:gdLst/>
            <a:ahLst/>
            <a:cxnLst/>
            <a:rect l="l" t="t" r="r" b="b"/>
            <a:pathLst>
              <a:path w="4703674" h="5270223">
                <a:moveTo>
                  <a:pt x="0" y="0"/>
                </a:moveTo>
                <a:lnTo>
                  <a:pt x="4703674" y="0"/>
                </a:lnTo>
                <a:lnTo>
                  <a:pt x="4703674" y="5270223"/>
                </a:lnTo>
                <a:lnTo>
                  <a:pt x="0" y="5270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30</a:t>
            </a:r>
          </a:p>
        </p:txBody>
      </p:sp>
      <p:sp>
        <p:nvSpPr>
          <p:cNvPr id="23" name="TextBox 23"/>
          <p:cNvSpPr txBox="1"/>
          <p:nvPr/>
        </p:nvSpPr>
        <p:spPr>
          <a:xfrm>
            <a:off x="1839156" y="4114701"/>
            <a:ext cx="8232170" cy="3090783"/>
          </a:xfrm>
          <a:prstGeom prst="rect">
            <a:avLst/>
          </a:prstGeom>
        </p:spPr>
        <p:txBody>
          <a:bodyPr lIns="0" tIns="0" rIns="0" bIns="0" rtlCol="0" anchor="t">
            <a:spAutoFit/>
          </a:bodyPr>
          <a:lstStyle/>
          <a:p>
            <a:pPr algn="ctr">
              <a:lnSpc>
                <a:spcPts val="7922"/>
              </a:lnSpc>
            </a:pPr>
            <a:r>
              <a:rPr lang="en-US" sz="7922" dirty="0">
                <a:solidFill>
                  <a:srgbClr val="0E0845"/>
                </a:solidFill>
                <a:latin typeface="KG Primary Penmanship"/>
              </a:rPr>
              <a:t>Chi è </a:t>
            </a:r>
            <a:r>
              <a:rPr lang="en-US" sz="7922" dirty="0" err="1">
                <a:solidFill>
                  <a:srgbClr val="0E0845"/>
                </a:solidFill>
                <a:latin typeface="KG Primary Penmanship"/>
              </a:rPr>
              <a:t>stata</a:t>
            </a:r>
            <a:r>
              <a:rPr lang="en-US" sz="7922" dirty="0">
                <a:solidFill>
                  <a:srgbClr val="0E0845"/>
                </a:solidFill>
                <a:latin typeface="KG Primary Penmanship"/>
              </a:rPr>
              <a:t> la prima donna </a:t>
            </a:r>
            <a:r>
              <a:rPr lang="en-US" sz="7922" dirty="0" err="1">
                <a:solidFill>
                  <a:srgbClr val="0E0845"/>
                </a:solidFill>
                <a:latin typeface="KG Primary Penmanship"/>
              </a:rPr>
              <a:t>presidente</a:t>
            </a:r>
            <a:r>
              <a:rPr lang="en-US" sz="7922" dirty="0">
                <a:solidFill>
                  <a:srgbClr val="0E0845"/>
                </a:solidFill>
                <a:latin typeface="KG Primary Penmanship"/>
              </a:rPr>
              <a:t> </a:t>
            </a:r>
          </a:p>
          <a:p>
            <a:pPr algn="ctr">
              <a:lnSpc>
                <a:spcPts val="7922"/>
              </a:lnSpc>
            </a:pPr>
            <a:r>
              <a:rPr lang="en-US" sz="7922" dirty="0" err="1">
                <a:solidFill>
                  <a:srgbClr val="0E0845"/>
                </a:solidFill>
                <a:latin typeface="KG Primary Penmanship"/>
              </a:rPr>
              <a:t>dell’AC</a:t>
            </a:r>
            <a:r>
              <a:rPr lang="en-US" sz="7922" dirty="0">
                <a:solidFill>
                  <a:srgbClr val="0E0845"/>
                </a:solidFill>
                <a:latin typeface="KG Primary Penmanship"/>
              </a:rPr>
              <a:t> </a:t>
            </a:r>
            <a:r>
              <a:rPr lang="en-US" sz="7922" dirty="0" err="1">
                <a:solidFill>
                  <a:srgbClr val="0E0845"/>
                </a:solidFill>
                <a:latin typeface="KG Primary Penmanship"/>
              </a:rPr>
              <a:t>parrocchiale</a:t>
            </a:r>
            <a:r>
              <a:rPr lang="en-US" sz="7922" dirty="0">
                <a:solidFill>
                  <a:srgbClr val="0E0845"/>
                </a:solidFill>
                <a:latin typeface="KG Primary Penmanship"/>
              </a:rPr>
              <a:t>? </a:t>
            </a:r>
          </a:p>
        </p:txBody>
      </p:sp>
      <p:sp>
        <p:nvSpPr>
          <p:cNvPr id="24" name="TextBox 24"/>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Antonietta Mastrilli </a:t>
            </a:r>
          </a:p>
        </p:txBody>
      </p:sp>
      <p:sp>
        <p:nvSpPr>
          <p:cNvPr id="25" name="TextBox 25"/>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Signorine Napolitano</a:t>
            </a:r>
          </a:p>
        </p:txBody>
      </p:sp>
      <p:sp>
        <p:nvSpPr>
          <p:cNvPr id="26" name="TextBox 26"/>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Carmen Secondulfo</a:t>
            </a:r>
          </a:p>
        </p:txBody>
      </p:sp>
      <p:sp>
        <p:nvSpPr>
          <p:cNvPr id="27" name="TextBox 27"/>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Anna De Martino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3046554"/>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stata la prima donna presidente dell’AC parrocchiale? </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30</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1" name="Group 11"/>
          <p:cNvGrpSpPr/>
          <p:nvPr/>
        </p:nvGrpSpPr>
        <p:grpSpPr>
          <a:xfrm>
            <a:off x="11201719" y="3406011"/>
            <a:ext cx="6659569" cy="1417381"/>
            <a:chOff x="0" y="0"/>
            <a:chExt cx="2024286" cy="430836"/>
          </a:xfrm>
        </p:grpSpPr>
        <p:sp>
          <p:nvSpPr>
            <p:cNvPr id="12" name="Freeform 12"/>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3" name="Freeform 13"/>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4" name="Freeform 14"/>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5" name="Group 15"/>
          <p:cNvGrpSpPr/>
          <p:nvPr/>
        </p:nvGrpSpPr>
        <p:grpSpPr>
          <a:xfrm>
            <a:off x="11201719" y="5528243"/>
            <a:ext cx="6659569" cy="1417381"/>
            <a:chOff x="0" y="0"/>
            <a:chExt cx="2024286" cy="430836"/>
          </a:xfrm>
        </p:grpSpPr>
        <p:sp>
          <p:nvSpPr>
            <p:cNvPr id="16" name="Freeform 1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7" name="Freeform 1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8" name="Freeform 1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9" name="Group 19"/>
          <p:cNvGrpSpPr/>
          <p:nvPr/>
        </p:nvGrpSpPr>
        <p:grpSpPr>
          <a:xfrm>
            <a:off x="11201719" y="7650474"/>
            <a:ext cx="6659569" cy="1417381"/>
            <a:chOff x="0" y="0"/>
            <a:chExt cx="2024286" cy="430836"/>
          </a:xfrm>
        </p:grpSpPr>
        <p:sp>
          <p:nvSpPr>
            <p:cNvPr id="20" name="Freeform 2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1" name="Freeform 2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2" name="Freeform 2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Antonietta Mastrilli </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Signorine Napolitano</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Carmen Secondulfo</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Anna De Martino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31</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1980?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Eldorino Scala</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Antimo Marcato</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Andrea Nappi</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Signorina Napolitano</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32</a:t>
            </a:r>
          </a:p>
        </p:txBody>
      </p:sp>
      <p:sp>
        <p:nvSpPr>
          <p:cNvPr id="6" name="TextBox 6"/>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2003? </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Giorgio Giannaccari</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Carlo Messina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Vincenzo Settembre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Andrea Nappi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sp>
        <p:nvSpPr>
          <p:cNvPr id="4" name="TextBox 4"/>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5" name="TextBox 5"/>
          <p:cNvSpPr txBox="1"/>
          <p:nvPr/>
        </p:nvSpPr>
        <p:spPr>
          <a:xfrm>
            <a:off x="1761224" y="4842616"/>
            <a:ext cx="8232170" cy="2050486"/>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Chi è stato il presidente nel 2003? </a:t>
            </a:r>
          </a:p>
        </p:txBody>
      </p:sp>
      <p:sp>
        <p:nvSpPr>
          <p:cNvPr id="6" name="TextBox 6"/>
          <p:cNvSpPr txBox="1"/>
          <p:nvPr/>
        </p:nvSpPr>
        <p:spPr>
          <a:xfrm>
            <a:off x="3392970" y="3402870"/>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32</a:t>
            </a:r>
          </a:p>
        </p:txBody>
      </p:sp>
      <p:grpSp>
        <p:nvGrpSpPr>
          <p:cNvPr id="7" name="Group 7"/>
          <p:cNvGrpSpPr/>
          <p:nvPr/>
        </p:nvGrpSpPr>
        <p:grpSpPr>
          <a:xfrm>
            <a:off x="11201719" y="1474280"/>
            <a:ext cx="6659569" cy="1417381"/>
            <a:chOff x="0" y="0"/>
            <a:chExt cx="2024286" cy="430836"/>
          </a:xfrm>
        </p:grpSpPr>
        <p:sp>
          <p:nvSpPr>
            <p:cNvPr id="8" name="Freeform 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9" name="Freeform 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0" name="Freeform 1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1" name="TextBox 11"/>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Giorgio Giannaccari</a:t>
            </a:r>
          </a:p>
        </p:txBody>
      </p:sp>
      <p:grpSp>
        <p:nvGrpSpPr>
          <p:cNvPr id="12" name="Group 12"/>
          <p:cNvGrpSpPr/>
          <p:nvPr/>
        </p:nvGrpSpPr>
        <p:grpSpPr>
          <a:xfrm>
            <a:off x="11201719" y="3406011"/>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16" name="TextBox 16"/>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Carlo Messina</a:t>
            </a:r>
          </a:p>
        </p:txBody>
      </p:sp>
      <p:grpSp>
        <p:nvGrpSpPr>
          <p:cNvPr id="17" name="Group 17"/>
          <p:cNvGrpSpPr/>
          <p:nvPr/>
        </p:nvGrpSpPr>
        <p:grpSpPr>
          <a:xfrm>
            <a:off x="11201719" y="5528243"/>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TextBox 21"/>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Vincenzo Settembre</a:t>
            </a:r>
          </a:p>
        </p:txBody>
      </p:sp>
      <p:grpSp>
        <p:nvGrpSpPr>
          <p:cNvPr id="22" name="Group 22"/>
          <p:cNvGrpSpPr/>
          <p:nvPr/>
        </p:nvGrpSpPr>
        <p:grpSpPr>
          <a:xfrm>
            <a:off x="11201719" y="7650474"/>
            <a:ext cx="6659569" cy="1417381"/>
            <a:chOff x="0" y="0"/>
            <a:chExt cx="2024286" cy="430836"/>
          </a:xfrm>
        </p:grpSpPr>
        <p:sp>
          <p:nvSpPr>
            <p:cNvPr id="23" name="Freeform 2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24" name="Freeform 2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5" name="Freeform 2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Andrea Nappi</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4" name="Freeform 4"/>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5" name="Group 5"/>
          <p:cNvGrpSpPr/>
          <p:nvPr/>
        </p:nvGrpSpPr>
        <p:grpSpPr>
          <a:xfrm>
            <a:off x="11201719" y="1474280"/>
            <a:ext cx="6659569" cy="1417381"/>
            <a:chOff x="0" y="0"/>
            <a:chExt cx="2024286" cy="430836"/>
          </a:xfrm>
        </p:grpSpPr>
        <p:sp>
          <p:nvSpPr>
            <p:cNvPr id="6" name="Freeform 6"/>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7" name="Freeform 7"/>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8" name="Freeform 8"/>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9" name="Group 9"/>
          <p:cNvGrpSpPr/>
          <p:nvPr/>
        </p:nvGrpSpPr>
        <p:grpSpPr>
          <a:xfrm>
            <a:off x="11201719" y="3406011"/>
            <a:ext cx="6659569" cy="1417381"/>
            <a:chOff x="0" y="0"/>
            <a:chExt cx="2024286" cy="430836"/>
          </a:xfrm>
        </p:grpSpPr>
        <p:sp>
          <p:nvSpPr>
            <p:cNvPr id="10" name="Freeform 10"/>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1" name="Freeform 11"/>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2" name="Freeform 12"/>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3" name="Group 13"/>
          <p:cNvGrpSpPr/>
          <p:nvPr/>
        </p:nvGrpSpPr>
        <p:grpSpPr>
          <a:xfrm>
            <a:off x="11201719" y="5528243"/>
            <a:ext cx="6659569" cy="1417381"/>
            <a:chOff x="0" y="0"/>
            <a:chExt cx="2024286" cy="430836"/>
          </a:xfrm>
        </p:grpSpPr>
        <p:sp>
          <p:nvSpPr>
            <p:cNvPr id="14" name="Freeform 1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5" name="Freeform 1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6" name="Freeform 1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7" name="Group 17"/>
          <p:cNvGrpSpPr/>
          <p:nvPr/>
        </p:nvGrpSpPr>
        <p:grpSpPr>
          <a:xfrm>
            <a:off x="11201719" y="7650474"/>
            <a:ext cx="6659569" cy="1417381"/>
            <a:chOff x="0" y="0"/>
            <a:chExt cx="2024286" cy="430836"/>
          </a:xfrm>
        </p:grpSpPr>
        <p:sp>
          <p:nvSpPr>
            <p:cNvPr id="18" name="Freeform 18"/>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9" name="Freeform 19"/>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20" name="Freeform 20"/>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1" name="Freeform 21"/>
          <p:cNvSpPr/>
          <p:nvPr/>
        </p:nvSpPr>
        <p:spPr>
          <a:xfrm>
            <a:off x="5858444" y="2993826"/>
            <a:ext cx="5343276" cy="6976792"/>
          </a:xfrm>
          <a:custGeom>
            <a:avLst/>
            <a:gdLst/>
            <a:ahLst/>
            <a:cxnLst/>
            <a:rect l="l" t="t" r="r" b="b"/>
            <a:pathLst>
              <a:path w="5343276" h="6976792">
                <a:moveTo>
                  <a:pt x="0" y="0"/>
                </a:moveTo>
                <a:lnTo>
                  <a:pt x="5343275" y="0"/>
                </a:lnTo>
                <a:lnTo>
                  <a:pt x="5343275" y="6976791"/>
                </a:lnTo>
                <a:lnTo>
                  <a:pt x="0" y="6976791"/>
                </a:lnTo>
                <a:lnTo>
                  <a:pt x="0" y="0"/>
                </a:lnTo>
                <a:close/>
              </a:path>
            </a:pathLst>
          </a:custGeom>
          <a:blipFill>
            <a:blip r:embed="rId5"/>
            <a:stretch>
              <a:fillRect r="-832" b="-10297"/>
            </a:stretch>
          </a:blipFill>
        </p:spPr>
        <p:txBody>
          <a:bodyPr/>
          <a:lstStyle/>
          <a:p>
            <a:endParaRPr lang="it-IT"/>
          </a:p>
        </p:txBody>
      </p:sp>
      <p:sp>
        <p:nvSpPr>
          <p:cNvPr id="22" name="TextBox 22"/>
          <p:cNvSpPr txBox="1"/>
          <p:nvPr/>
        </p:nvSpPr>
        <p:spPr>
          <a:xfrm>
            <a:off x="1644909" y="3548886"/>
            <a:ext cx="4310332"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2005/2006</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2008/2009</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2010/2011</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4"/>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C99"/>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858444" y="2993826"/>
            <a:ext cx="5343276" cy="6976792"/>
          </a:xfrm>
          <a:custGeom>
            <a:avLst/>
            <a:gdLst/>
            <a:ahLst/>
            <a:cxnLst/>
            <a:rect l="l" t="t" r="r" b="b"/>
            <a:pathLst>
              <a:path w="5343276" h="6976792">
                <a:moveTo>
                  <a:pt x="0" y="0"/>
                </a:moveTo>
                <a:lnTo>
                  <a:pt x="5343275" y="0"/>
                </a:lnTo>
                <a:lnTo>
                  <a:pt x="5343275" y="6976791"/>
                </a:lnTo>
                <a:lnTo>
                  <a:pt x="0" y="6976791"/>
                </a:lnTo>
                <a:lnTo>
                  <a:pt x="0" y="0"/>
                </a:lnTo>
                <a:close/>
              </a:path>
            </a:pathLst>
          </a:custGeom>
          <a:blipFill>
            <a:blip r:embed="rId5"/>
            <a:stretch>
              <a:fillRect r="-832" b="-10297"/>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1644909" y="3548886"/>
            <a:ext cx="4310332" cy="4042622"/>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2005/2006</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2008/2009</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2010/2011</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FB0E6"/>
        </a:solidFill>
        <a:effectLst/>
      </p:bgPr>
    </p:bg>
    <p:spTree>
      <p:nvGrpSpPr>
        <p:cNvPr id="1" name=""/>
        <p:cNvGrpSpPr/>
        <p:nvPr/>
      </p:nvGrpSpPr>
      <p:grpSpPr>
        <a:xfrm>
          <a:off x="0" y="0"/>
          <a:ext cx="0" cy="0"/>
          <a:chOff x="0" y="0"/>
          <a:chExt cx="0" cy="0"/>
        </a:xfrm>
      </p:grpSpPr>
      <p:sp>
        <p:nvSpPr>
          <p:cNvPr id="2" name="Freeform 2"/>
          <p:cNvSpPr/>
          <p:nvPr/>
        </p:nvSpPr>
        <p:spPr>
          <a:xfrm>
            <a:off x="62705" y="0"/>
            <a:ext cx="1493472" cy="1493472"/>
          </a:xfrm>
          <a:custGeom>
            <a:avLst/>
            <a:gdLst/>
            <a:ahLst/>
            <a:cxnLst/>
            <a:rect l="l" t="t" r="r" b="b"/>
            <a:pathLst>
              <a:path w="1493472" h="1493472">
                <a:moveTo>
                  <a:pt x="0" y="0"/>
                </a:moveTo>
                <a:lnTo>
                  <a:pt x="1493472" y="0"/>
                </a:lnTo>
                <a:lnTo>
                  <a:pt x="1493472" y="1493472"/>
                </a:lnTo>
                <a:lnTo>
                  <a:pt x="0" y="1493472"/>
                </a:lnTo>
                <a:lnTo>
                  <a:pt x="0" y="0"/>
                </a:lnTo>
                <a:close/>
              </a:path>
            </a:pathLst>
          </a:custGeom>
          <a:blipFill>
            <a:blip r:embed="rId2"/>
            <a:stretch>
              <a:fillRect/>
            </a:stretch>
          </a:blipFill>
        </p:spPr>
        <p:txBody>
          <a:bodyPr/>
          <a:lstStyle/>
          <a:p>
            <a:endParaRPr lang="it-IT"/>
          </a:p>
        </p:txBody>
      </p:sp>
      <p:sp>
        <p:nvSpPr>
          <p:cNvPr id="3" name="Freeform 3"/>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11201719" y="1474280"/>
            <a:ext cx="6659569" cy="1417381"/>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8" name="Group 8"/>
          <p:cNvGrpSpPr/>
          <p:nvPr/>
        </p:nvGrpSpPr>
        <p:grpSpPr>
          <a:xfrm>
            <a:off x="11201719" y="3406011"/>
            <a:ext cx="6659569" cy="1417381"/>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2" name="Group 12"/>
          <p:cNvGrpSpPr/>
          <p:nvPr/>
        </p:nvGrpSpPr>
        <p:grpSpPr>
          <a:xfrm>
            <a:off x="11201719" y="5528243"/>
            <a:ext cx="6659569" cy="1417381"/>
            <a:chOff x="0" y="0"/>
            <a:chExt cx="2024286" cy="430836"/>
          </a:xfrm>
        </p:grpSpPr>
        <p:sp>
          <p:nvSpPr>
            <p:cNvPr id="13" name="Freeform 13"/>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4" name="Freeform 14"/>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5" name="Freeform 15"/>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grpSp>
        <p:nvGrpSpPr>
          <p:cNvPr id="16" name="Group 16"/>
          <p:cNvGrpSpPr/>
          <p:nvPr/>
        </p:nvGrpSpPr>
        <p:grpSpPr>
          <a:xfrm>
            <a:off x="11201719" y="7650474"/>
            <a:ext cx="6659569" cy="1417381"/>
            <a:chOff x="0" y="0"/>
            <a:chExt cx="2024286" cy="430836"/>
          </a:xfrm>
        </p:grpSpPr>
        <p:sp>
          <p:nvSpPr>
            <p:cNvPr id="17" name="Freeform 17"/>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close/>
                </a:path>
              </a:pathLst>
            </a:custGeom>
            <a:solidFill>
              <a:srgbClr val="4B426F"/>
            </a:solidFill>
          </p:spPr>
          <p:txBody>
            <a:bodyPr/>
            <a:lstStyle/>
            <a:p>
              <a:endParaRPr lang="it-IT"/>
            </a:p>
          </p:txBody>
        </p:sp>
        <p:sp>
          <p:nvSpPr>
            <p:cNvPr id="18" name="Freeform 18"/>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txBody>
            <a:bodyPr/>
            <a:lstStyle/>
            <a:p>
              <a:endParaRPr lang="it-IT"/>
            </a:p>
          </p:txBody>
        </p:sp>
        <p:sp>
          <p:nvSpPr>
            <p:cNvPr id="19" name="Freeform 19"/>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lose/>
                </a:path>
              </a:pathLst>
            </a:custGeom>
            <a:solidFill>
              <a:srgbClr val="4B426F"/>
            </a:solidFill>
          </p:spPr>
          <p:txBody>
            <a:bodyPr/>
            <a:lstStyle/>
            <a:p>
              <a:endParaRPr lang="it-IT"/>
            </a:p>
          </p:txBody>
        </p:sp>
      </p:grpSp>
      <p:sp>
        <p:nvSpPr>
          <p:cNvPr id="20" name="Freeform 20"/>
          <p:cNvSpPr/>
          <p:nvPr/>
        </p:nvSpPr>
        <p:spPr>
          <a:xfrm>
            <a:off x="5718949" y="2702288"/>
            <a:ext cx="5774207" cy="7559867"/>
          </a:xfrm>
          <a:custGeom>
            <a:avLst/>
            <a:gdLst/>
            <a:ahLst/>
            <a:cxnLst/>
            <a:rect l="l" t="t" r="r" b="b"/>
            <a:pathLst>
              <a:path w="5774207" h="7559867">
                <a:moveTo>
                  <a:pt x="0" y="0"/>
                </a:moveTo>
                <a:lnTo>
                  <a:pt x="5774207" y="0"/>
                </a:lnTo>
                <a:lnTo>
                  <a:pt x="5774207" y="7559867"/>
                </a:lnTo>
                <a:lnTo>
                  <a:pt x="0" y="7559867"/>
                </a:lnTo>
                <a:lnTo>
                  <a:pt x="0" y="0"/>
                </a:lnTo>
                <a:close/>
              </a:path>
            </a:pathLst>
          </a:custGeom>
          <a:blipFill>
            <a:blip r:embed="rId5"/>
            <a:stretch>
              <a:fillRect t="-7715" r="-417"/>
            </a:stretch>
          </a:blipFill>
        </p:spPr>
        <p:txBody>
          <a:bodyPr/>
          <a:lstStyle/>
          <a:p>
            <a:endParaRPr lang="it-IT"/>
          </a:p>
        </p:txBody>
      </p:sp>
      <p:sp>
        <p:nvSpPr>
          <p:cNvPr id="21" name="TextBox 21"/>
          <p:cNvSpPr txBox="1"/>
          <p:nvPr/>
        </p:nvSpPr>
        <p:spPr>
          <a:xfrm>
            <a:off x="1556177" y="294888"/>
            <a:ext cx="7587823" cy="562362"/>
          </a:xfrm>
          <a:prstGeom prst="rect">
            <a:avLst/>
          </a:prstGeom>
        </p:spPr>
        <p:txBody>
          <a:bodyPr lIns="0" tIns="0" rIns="0" bIns="0" rtlCol="0" anchor="t">
            <a:spAutoFit/>
          </a:bodyPr>
          <a:lstStyle/>
          <a:p>
            <a:pPr algn="ctr">
              <a:lnSpc>
                <a:spcPts val="4257"/>
              </a:lnSpc>
            </a:pPr>
            <a:r>
              <a:rPr lang="en-US" sz="4300">
                <a:solidFill>
                  <a:srgbClr val="0E0845"/>
                </a:solidFill>
                <a:latin typeface="Chewy"/>
              </a:rPr>
              <a:t>Azione Cattolica San Paolo Bel Sito</a:t>
            </a:r>
          </a:p>
        </p:txBody>
      </p:sp>
      <p:sp>
        <p:nvSpPr>
          <p:cNvPr id="22" name="TextBox 22"/>
          <p:cNvSpPr txBox="1"/>
          <p:nvPr/>
        </p:nvSpPr>
        <p:spPr>
          <a:xfrm>
            <a:off x="1826586" y="3229834"/>
            <a:ext cx="4074039" cy="5038690"/>
          </a:xfrm>
          <a:prstGeom prst="rect">
            <a:avLst/>
          </a:prstGeom>
        </p:spPr>
        <p:txBody>
          <a:bodyPr lIns="0" tIns="0" rIns="0" bIns="0" rtlCol="0" anchor="t">
            <a:spAutoFit/>
          </a:bodyPr>
          <a:lstStyle/>
          <a:p>
            <a:pPr algn="ctr">
              <a:lnSpc>
                <a:spcPts val="7922"/>
              </a:lnSpc>
            </a:pPr>
            <a:r>
              <a:rPr lang="en-US" sz="7922">
                <a:solidFill>
                  <a:srgbClr val="0E0845"/>
                </a:solidFill>
                <a:latin typeface="KG Primary Penmanship"/>
              </a:rPr>
              <a:t>A che anno risale la tessera ACR in foto?</a:t>
            </a:r>
          </a:p>
        </p:txBody>
      </p:sp>
      <p:sp>
        <p:nvSpPr>
          <p:cNvPr id="23" name="TextBox 23"/>
          <p:cNvSpPr txBox="1"/>
          <p:nvPr/>
        </p:nvSpPr>
        <p:spPr>
          <a:xfrm>
            <a:off x="11590513" y="1826705"/>
            <a:ext cx="5766144"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A. 2004/2005</a:t>
            </a:r>
          </a:p>
        </p:txBody>
      </p:sp>
      <p:sp>
        <p:nvSpPr>
          <p:cNvPr id="24" name="TextBox 24"/>
          <p:cNvSpPr txBox="1"/>
          <p:nvPr/>
        </p:nvSpPr>
        <p:spPr>
          <a:xfrm>
            <a:off x="11347438" y="3758436"/>
            <a:ext cx="625229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B. 2011/2012</a:t>
            </a:r>
          </a:p>
        </p:txBody>
      </p:sp>
      <p:sp>
        <p:nvSpPr>
          <p:cNvPr id="25" name="TextBox 25"/>
          <p:cNvSpPr txBox="1"/>
          <p:nvPr/>
        </p:nvSpPr>
        <p:spPr>
          <a:xfrm>
            <a:off x="11493156" y="5863096"/>
            <a:ext cx="5824063"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C. 2007/2008</a:t>
            </a:r>
          </a:p>
        </p:txBody>
      </p:sp>
      <p:sp>
        <p:nvSpPr>
          <p:cNvPr id="26" name="TextBox 26"/>
          <p:cNvSpPr txBox="1"/>
          <p:nvPr/>
        </p:nvSpPr>
        <p:spPr>
          <a:xfrm>
            <a:off x="11493156" y="8002899"/>
            <a:ext cx="6076695" cy="619125"/>
          </a:xfrm>
          <a:prstGeom prst="rect">
            <a:avLst/>
          </a:prstGeom>
        </p:spPr>
        <p:txBody>
          <a:bodyPr lIns="0" tIns="0" rIns="0" bIns="0" rtlCol="0" anchor="t">
            <a:spAutoFit/>
          </a:bodyPr>
          <a:lstStyle/>
          <a:p>
            <a:pPr algn="ctr">
              <a:lnSpc>
                <a:spcPts val="4500"/>
              </a:lnSpc>
            </a:pPr>
            <a:r>
              <a:rPr lang="en-US" sz="4500">
                <a:solidFill>
                  <a:srgbClr val="4B426F"/>
                </a:solidFill>
                <a:latin typeface="KG Primary Penmanship"/>
              </a:rPr>
              <a:t>D.  2011/2012</a:t>
            </a:r>
          </a:p>
        </p:txBody>
      </p:sp>
      <p:sp>
        <p:nvSpPr>
          <p:cNvPr id="27" name="TextBox 27"/>
          <p:cNvSpPr txBox="1"/>
          <p:nvPr/>
        </p:nvSpPr>
        <p:spPr>
          <a:xfrm>
            <a:off x="1826586" y="2067784"/>
            <a:ext cx="5124543" cy="1019175"/>
          </a:xfrm>
          <a:prstGeom prst="rect">
            <a:avLst/>
          </a:prstGeom>
        </p:spPr>
        <p:txBody>
          <a:bodyPr lIns="0" tIns="0" rIns="0" bIns="0" rtlCol="0" anchor="t">
            <a:spAutoFit/>
          </a:bodyPr>
          <a:lstStyle/>
          <a:p>
            <a:pPr algn="ctr">
              <a:lnSpc>
                <a:spcPts val="7500"/>
              </a:lnSpc>
            </a:pPr>
            <a:r>
              <a:rPr lang="en-US" sz="7500">
                <a:solidFill>
                  <a:srgbClr val="0E0845"/>
                </a:solidFill>
                <a:latin typeface="Bobby Jones Soft"/>
              </a:rPr>
              <a:t>Domanda 34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5712</Words>
  <Application>Microsoft Office PowerPoint</Application>
  <PresentationFormat>Personalizzato</PresentationFormat>
  <Paragraphs>751</Paragraphs>
  <Slides>114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114</vt:i4>
      </vt:variant>
    </vt:vector>
  </HeadingPairs>
  <TitlesOfParts>
    <vt:vector size="120" baseType="lpstr">
      <vt:lpstr>Bobby Jones Soft</vt:lpstr>
      <vt:lpstr>Chewy</vt:lpstr>
      <vt:lpstr>KG Primary Penmanship</vt:lpstr>
      <vt:lpstr>Calibri</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 Associativo</dc:title>
  <cp:lastModifiedBy>NICOLA SETTEMBRE</cp:lastModifiedBy>
  <cp:revision>2</cp:revision>
  <dcterms:created xsi:type="dcterms:W3CDTF">2006-08-16T00:00:00Z</dcterms:created>
  <dcterms:modified xsi:type="dcterms:W3CDTF">2023-10-23T08:17:57Z</dcterms:modified>
  <dc:identifier>DAFw2SWn9vU</dc:identifier>
</cp:coreProperties>
</file>